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8" r:id="rId4"/>
    <p:sldId id="269" r:id="rId5"/>
    <p:sldId id="271" r:id="rId6"/>
    <p:sldId id="270" r:id="rId7"/>
    <p:sldId id="272" r:id="rId8"/>
    <p:sldId id="267" r:id="rId9"/>
    <p:sldId id="260" r:id="rId10"/>
    <p:sldId id="261" r:id="rId11"/>
    <p:sldId id="262" r:id="rId12"/>
    <p:sldId id="264" r:id="rId13"/>
    <p:sldId id="265" r:id="rId14"/>
    <p:sldId id="277" r:id="rId15"/>
    <p:sldId id="278" r:id="rId16"/>
    <p:sldId id="279" r:id="rId17"/>
    <p:sldId id="266" r:id="rId18"/>
    <p:sldId id="276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64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15FE3-9DBA-A24A-843C-A42EE246292C}" type="datetimeFigureOut">
              <a:rPr lang="de-DE" smtClean="0"/>
              <a:t>1/24/18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506BF-D3D7-424D-856A-FC4655F88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15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506BF-D3D7-424D-856A-FC4655F887A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64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506BF-D3D7-424D-856A-FC4655F887A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64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506BF-D3D7-424D-856A-FC4655F887A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3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42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01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98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91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77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64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04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93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44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62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08A8E-A5E8-5241-B0B6-1482AF921ECF}" type="datetimeFigureOut">
              <a:rPr lang="de-DE" smtClean="0"/>
              <a:t>1/24/18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A0472-865B-A94C-83E4-ACCA758339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6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emf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ag-energiebilanzen.de/" TargetMode="External"/><Relationship Id="rId3" Type="http://schemas.openxmlformats.org/officeDocument/2006/relationships/hyperlink" Target="http://www.hydrogenambassadors.com" TargetMode="External"/><Relationship Id="rId4" Type="http://schemas.openxmlformats.org/officeDocument/2006/relationships/hyperlink" Target="http://www.aaevers.com/" TargetMode="External"/><Relationship Id="rId5" Type="http://schemas.openxmlformats.org/officeDocument/2006/relationships/hyperlink" Target="http://www.weben.dede.go.th/" TargetMode="External"/><Relationship Id="rId6" Type="http://schemas.openxmlformats.org/officeDocument/2006/relationships/hyperlink" Target="http://www.eppo.go.th/" TargetMode="External"/><Relationship Id="rId7" Type="http://schemas.openxmlformats.org/officeDocument/2006/relationships/hyperlink" Target="http://www.irena.org/" TargetMode="External"/><Relationship Id="rId8" Type="http://schemas.openxmlformats.org/officeDocument/2006/relationships/hyperlink" Target="https://flowcharts.llnl.gov/" TargetMode="External"/><Relationship Id="rId9" Type="http://schemas.openxmlformats.org/officeDocument/2006/relationships/hyperlink" Target="http://www.phisueahouse.com/" TargetMode="External"/><Relationship Id="rId10" Type="http://schemas.openxmlformats.org/officeDocument/2006/relationships/hyperlink" Target="http://www.bdew.de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73" y="287330"/>
            <a:ext cx="7670066" cy="608647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055263" y="6427405"/>
            <a:ext cx="47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Helvetica"/>
                <a:cs typeface="Helvetica"/>
              </a:rPr>
              <a:t>Photo</a:t>
            </a:r>
            <a:r>
              <a:rPr lang="de-DE" dirty="0">
                <a:latin typeface="Helvetica"/>
                <a:cs typeface="Helvetica"/>
              </a:rPr>
              <a:t> </a:t>
            </a:r>
            <a:r>
              <a:rPr lang="de-DE" dirty="0" err="1">
                <a:latin typeface="Helvetica"/>
                <a:cs typeface="Helvetica"/>
              </a:rPr>
              <a:t>credits</a:t>
            </a:r>
            <a:r>
              <a:rPr lang="de-DE" dirty="0">
                <a:latin typeface="Helvetica"/>
                <a:cs typeface="Helvetica"/>
              </a:rPr>
              <a:t> (c) </a:t>
            </a:r>
            <a:r>
              <a:rPr lang="de-DE" dirty="0" smtClean="0">
                <a:latin typeface="Helvetica"/>
                <a:cs typeface="Helvetica"/>
              </a:rPr>
              <a:t>Phi </a:t>
            </a:r>
            <a:r>
              <a:rPr lang="de-DE" dirty="0" err="1" smtClean="0">
                <a:latin typeface="Helvetica"/>
                <a:cs typeface="Helvetica"/>
              </a:rPr>
              <a:t>Suea</a:t>
            </a:r>
            <a:r>
              <a:rPr lang="de-DE" dirty="0" smtClean="0">
                <a:latin typeface="Helvetica"/>
                <a:cs typeface="Helvetica"/>
              </a:rPr>
              <a:t> House</a:t>
            </a:r>
            <a:endParaRPr lang="de-DE" dirty="0">
              <a:latin typeface="Helvetica"/>
              <a:cs typeface="Helvetic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3" y="287330"/>
            <a:ext cx="7670066" cy="130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78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94566"/>
            <a:ext cx="7772400" cy="1470025"/>
          </a:xfrm>
        </p:spPr>
        <p:txBody>
          <a:bodyPr/>
          <a:lstStyle/>
          <a:p>
            <a:pPr algn="l"/>
            <a:r>
              <a:rPr lang="de-DE" dirty="0" smtClean="0"/>
              <a:t>Background: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4983" y="1707081"/>
            <a:ext cx="7381737" cy="1752600"/>
          </a:xfrm>
        </p:spPr>
        <p:txBody>
          <a:bodyPr/>
          <a:lstStyle/>
          <a:p>
            <a:pPr algn="l"/>
            <a:r>
              <a:rPr lang="de-DE" dirty="0" smtClean="0"/>
              <a:t>Thailand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568495" y="6041481"/>
            <a:ext cx="5575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Futureconference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Phi </a:t>
            </a:r>
            <a:r>
              <a:rPr lang="de-DE" dirty="0" err="1"/>
              <a:t>Suea</a:t>
            </a:r>
            <a:r>
              <a:rPr lang="de-DE" dirty="0"/>
              <a:t> </a:t>
            </a:r>
            <a:r>
              <a:rPr lang="de-DE" dirty="0" smtClean="0"/>
              <a:t>House  -  26 Jan 2018</a:t>
            </a:r>
          </a:p>
          <a:p>
            <a:r>
              <a:rPr lang="de-DE" dirty="0" smtClean="0"/>
              <a:t>Off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Grid</a:t>
            </a:r>
            <a:r>
              <a:rPr lang="de-DE" dirty="0" smtClean="0"/>
              <a:t> </a:t>
            </a:r>
            <a:r>
              <a:rPr lang="mr-IN" dirty="0" smtClean="0"/>
              <a:t>–</a:t>
            </a:r>
            <a:r>
              <a:rPr lang="de-DE" dirty="0" smtClean="0"/>
              <a:t> </a:t>
            </a:r>
            <a:r>
              <a:rPr lang="de-DE" dirty="0" err="1" smtClean="0"/>
              <a:t>Unveiling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ways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8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94566"/>
            <a:ext cx="7772400" cy="1470025"/>
          </a:xfrm>
        </p:spPr>
        <p:txBody>
          <a:bodyPr/>
          <a:lstStyle/>
          <a:p>
            <a:pPr algn="l"/>
            <a:r>
              <a:rPr lang="de-DE" dirty="0" smtClean="0"/>
              <a:t>Background: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4983" y="1707081"/>
            <a:ext cx="7381737" cy="1752600"/>
          </a:xfrm>
        </p:spPr>
        <p:txBody>
          <a:bodyPr/>
          <a:lstStyle/>
          <a:p>
            <a:pPr algn="l"/>
            <a:r>
              <a:rPr lang="de-DE" dirty="0" smtClean="0"/>
              <a:t>Thailand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568495" y="6041481"/>
            <a:ext cx="5575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Futureconference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Phi </a:t>
            </a:r>
            <a:r>
              <a:rPr lang="de-DE" dirty="0" err="1"/>
              <a:t>Suea</a:t>
            </a:r>
            <a:r>
              <a:rPr lang="de-DE" dirty="0"/>
              <a:t> </a:t>
            </a:r>
            <a:r>
              <a:rPr lang="de-DE" dirty="0" smtClean="0"/>
              <a:t>House  -  26 Jan 2018</a:t>
            </a:r>
          </a:p>
          <a:p>
            <a:r>
              <a:rPr lang="de-DE" dirty="0" smtClean="0"/>
              <a:t>Off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Grid</a:t>
            </a:r>
            <a:r>
              <a:rPr lang="de-DE" dirty="0" smtClean="0"/>
              <a:t> </a:t>
            </a:r>
            <a:r>
              <a:rPr lang="mr-IN" dirty="0" smtClean="0"/>
              <a:t>–</a:t>
            </a:r>
            <a:r>
              <a:rPr lang="de-DE" dirty="0" smtClean="0"/>
              <a:t> </a:t>
            </a:r>
            <a:r>
              <a:rPr lang="de-DE" dirty="0" err="1" smtClean="0"/>
              <a:t>Unveiling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ways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6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6928" y="13858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 err="1" smtClean="0">
                <a:latin typeface="Helvetica"/>
                <a:cs typeface="Helvetica"/>
              </a:rPr>
              <a:t>My</a:t>
            </a:r>
            <a:r>
              <a:rPr lang="de-DE" sz="1800" b="1" dirty="0" smtClean="0">
                <a:latin typeface="Helvetica"/>
                <a:cs typeface="Helvetica"/>
              </a:rPr>
              <a:t> </a:t>
            </a:r>
            <a:r>
              <a:rPr lang="de-DE" sz="1800" b="1" dirty="0" err="1" smtClean="0">
                <a:latin typeface="Helvetica"/>
                <a:cs typeface="Helvetica"/>
              </a:rPr>
              <a:t>proposal</a:t>
            </a:r>
            <a:r>
              <a:rPr lang="de-DE" sz="1800" b="1" dirty="0" smtClean="0">
                <a:latin typeface="Helvetica"/>
                <a:cs typeface="Helvetica"/>
              </a:rPr>
              <a:t>: </a:t>
            </a:r>
            <a:r>
              <a:rPr lang="de-DE" sz="1800" b="1" dirty="0">
                <a:solidFill>
                  <a:srgbClr val="000000"/>
                </a:solidFill>
                <a:latin typeface="Helvetica"/>
                <a:cs typeface="Helvetica"/>
              </a:rPr>
              <a:t>Personal Power Providers (3P+</a:t>
            </a:r>
            <a:r>
              <a:rPr lang="de-DE" sz="1800" b="1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endParaRPr lang="de-DE" sz="1800" b="1" dirty="0">
              <a:latin typeface="Helvetica"/>
              <a:cs typeface="Helvetic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1325" y="1648244"/>
            <a:ext cx="3771803" cy="3633733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In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order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to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create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a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sustainable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hydrogen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society</a:t>
            </a:r>
            <a:r>
              <a:rPr lang="de-DE" sz="1500" dirty="0" smtClean="0">
                <a:solidFill>
                  <a:srgbClr val="000000"/>
                </a:solidFill>
                <a:latin typeface="Helvetica"/>
                <a:cs typeface="Helvetica"/>
              </a:rPr>
              <a:t>, hydrogen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has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to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become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a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common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commodity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It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must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be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produced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directly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in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one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  <a:latin typeface="Helvetica"/>
                <a:cs typeface="Helvetica"/>
              </a:rPr>
              <a:t>conversion</a:t>
            </a:r>
            <a:r>
              <a:rPr lang="de-DE" sz="15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step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  <a:latin typeface="Helvetica"/>
                <a:cs typeface="Helvetica"/>
              </a:rPr>
              <a:t>from</a:t>
            </a:r>
            <a:r>
              <a:rPr lang="de-DE" sz="15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all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locally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available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“real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renewable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”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primary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energy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sources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Collected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and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stored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in Personal Power Providers (3P+), </a:t>
            </a:r>
            <a:r>
              <a:rPr lang="de-DE" sz="1500" dirty="0" err="1" smtClean="0">
                <a:solidFill>
                  <a:srgbClr val="000000"/>
                </a:solidFill>
                <a:latin typeface="Helvetica"/>
                <a:cs typeface="Helvetica"/>
              </a:rPr>
              <a:t>the</a:t>
            </a:r>
            <a:r>
              <a:rPr lang="de-DE" sz="15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hydrogen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is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further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utilized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in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fuel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cells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to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meet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all personal power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demands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  <a:latin typeface="Helvetica"/>
                <a:cs typeface="Helvetica"/>
              </a:rPr>
              <a:t>for</a:t>
            </a:r>
            <a:r>
              <a:rPr lang="de-DE" sz="15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de-DE" sz="15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just">
              <a:lnSpc>
                <a:spcPct val="120000"/>
              </a:lnSpc>
            </a:pPr>
            <a:r>
              <a:rPr lang="de-DE" sz="1500" dirty="0" err="1" smtClean="0">
                <a:solidFill>
                  <a:srgbClr val="000000"/>
                </a:solidFill>
                <a:latin typeface="Helvetica"/>
                <a:cs typeface="Helvetica"/>
              </a:rPr>
              <a:t>electricity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,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transportation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,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heat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and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water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simultaneously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There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is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NO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grid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connection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needed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Helvetica"/>
                <a:cs typeface="Helvetica"/>
              </a:rPr>
              <a:t>at</a:t>
            </a:r>
            <a:r>
              <a:rPr lang="de-DE" sz="1500" dirty="0">
                <a:solidFill>
                  <a:srgbClr val="000000"/>
                </a:solidFill>
                <a:latin typeface="Helvetica"/>
                <a:cs typeface="Helvetica"/>
              </a:rPr>
              <a:t> all.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Bild 7" descr="Ohne Titel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05" y="1721763"/>
            <a:ext cx="3802348" cy="378207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788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94566"/>
            <a:ext cx="7772400" cy="1470025"/>
          </a:xfrm>
        </p:spPr>
        <p:txBody>
          <a:bodyPr/>
          <a:lstStyle/>
          <a:p>
            <a:pPr algn="l"/>
            <a:r>
              <a:rPr lang="de-DE" dirty="0" err="1" smtClean="0"/>
              <a:t>My</a:t>
            </a:r>
            <a:r>
              <a:rPr lang="de-DE" dirty="0" smtClean="0"/>
              <a:t> </a:t>
            </a:r>
            <a:r>
              <a:rPr lang="de-DE" dirty="0" err="1" smtClean="0"/>
              <a:t>proposal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4983" y="1707081"/>
            <a:ext cx="7381737" cy="1752600"/>
          </a:xfrm>
        </p:spPr>
        <p:txBody>
          <a:bodyPr/>
          <a:lstStyle/>
          <a:p>
            <a:pPr algn="l"/>
            <a:r>
              <a:rPr lang="de-DE" dirty="0" smtClean="0"/>
              <a:t>AAE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568495" y="6041481"/>
            <a:ext cx="5575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Futureconference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Phi </a:t>
            </a:r>
            <a:r>
              <a:rPr lang="de-DE" dirty="0" err="1"/>
              <a:t>Suea</a:t>
            </a:r>
            <a:r>
              <a:rPr lang="de-DE" dirty="0"/>
              <a:t> </a:t>
            </a:r>
            <a:r>
              <a:rPr lang="de-DE" dirty="0" smtClean="0"/>
              <a:t>House  -  26 Jan 2018</a:t>
            </a:r>
          </a:p>
          <a:p>
            <a:r>
              <a:rPr lang="de-DE" dirty="0" smtClean="0"/>
              <a:t>Off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Grid</a:t>
            </a:r>
            <a:r>
              <a:rPr lang="de-DE" dirty="0" smtClean="0"/>
              <a:t> </a:t>
            </a:r>
            <a:r>
              <a:rPr lang="mr-IN" dirty="0" smtClean="0"/>
              <a:t>–</a:t>
            </a:r>
            <a:r>
              <a:rPr lang="de-DE" dirty="0" smtClean="0"/>
              <a:t> </a:t>
            </a:r>
            <a:r>
              <a:rPr lang="de-DE" dirty="0" err="1" smtClean="0"/>
              <a:t>Unveiling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ways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9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6928" y="13858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>
                <a:latin typeface="Helvetica"/>
                <a:cs typeface="Helvetica"/>
              </a:rPr>
              <a:t>The </a:t>
            </a:r>
            <a:r>
              <a:rPr lang="de-DE" sz="1800" b="1" dirty="0" err="1">
                <a:latin typeface="Helvetica"/>
                <a:cs typeface="Helvetica"/>
              </a:rPr>
              <a:t>advantages</a:t>
            </a:r>
            <a:r>
              <a:rPr lang="de-DE" sz="1800" b="1" dirty="0">
                <a:latin typeface="Helvetica"/>
                <a:cs typeface="Helvetica"/>
              </a:rPr>
              <a:t> </a:t>
            </a:r>
            <a:r>
              <a:rPr lang="de-DE" sz="1800" b="1" dirty="0" err="1">
                <a:latin typeface="Helvetica"/>
                <a:cs typeface="Helvetica"/>
              </a:rPr>
              <a:t>of</a:t>
            </a:r>
            <a:r>
              <a:rPr lang="de-DE" sz="1800" b="1" dirty="0">
                <a:latin typeface="Helvetica"/>
                <a:cs typeface="Helvetica"/>
              </a:rPr>
              <a:t> New </a:t>
            </a:r>
            <a:r>
              <a:rPr lang="de-DE" sz="1800" b="1" dirty="0" err="1" smtClean="0">
                <a:latin typeface="Helvetica"/>
                <a:cs typeface="Helvetica"/>
              </a:rPr>
              <a:t>Thinking</a:t>
            </a:r>
            <a:r>
              <a:rPr lang="de-DE" sz="1800" b="1" dirty="0" smtClean="0">
                <a:latin typeface="Helvetica"/>
                <a:cs typeface="Helvetica"/>
              </a:rPr>
              <a:t> I</a:t>
            </a:r>
            <a:endParaRPr lang="de-DE" sz="1800" b="1" dirty="0">
              <a:latin typeface="Helvetica"/>
              <a:cs typeface="Helvetic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1325" y="1282568"/>
            <a:ext cx="7898276" cy="4582376"/>
          </a:xfrm>
        </p:spPr>
        <p:txBody>
          <a:bodyPr>
            <a:noAutofit/>
          </a:bodyPr>
          <a:lstStyle/>
          <a:p>
            <a:pPr algn="l"/>
            <a:r>
              <a:rPr lang="de-DE" sz="1600" dirty="0">
                <a:solidFill>
                  <a:prstClr val="black"/>
                </a:solidFill>
                <a:latin typeface="Helvetica"/>
              </a:rPr>
              <a:t>&gt;&gt;&gt;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Today’s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production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hydrogen,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its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distribution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,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storage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utilization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are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still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dependent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upon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conventional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fossil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fuels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technologies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... 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 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&gt;&gt;&gt; All known technologies today </a:t>
            </a:r>
            <a:r>
              <a:rPr lang="sk-SK" sz="1600" dirty="0" smtClean="0">
                <a:solidFill>
                  <a:prstClr val="black"/>
                </a:solidFill>
                <a:latin typeface="Helvetica"/>
              </a:rPr>
              <a:t>produce “</a:t>
            </a:r>
            <a:r>
              <a:rPr lang="sk-SK" sz="1600" dirty="0">
                <a:solidFill>
                  <a:prstClr val="black"/>
                </a:solidFill>
                <a:latin typeface="Helvetica"/>
              </a:rPr>
              <a:t>black hydrogen”, rather than </a:t>
            </a:r>
            <a:r>
              <a:rPr lang="sk-SK" sz="1600" dirty="0" smtClean="0">
                <a:solidFill>
                  <a:prstClr val="black"/>
                </a:solidFill>
                <a:latin typeface="Helvetica"/>
              </a:rPr>
              <a:t>           “</a:t>
            </a:r>
            <a:r>
              <a:rPr lang="sk-SK" sz="1600" dirty="0">
                <a:solidFill>
                  <a:prstClr val="black"/>
                </a:solidFill>
                <a:latin typeface="Helvetica"/>
              </a:rPr>
              <a:t>green hydrogen” which can be made via direct solar energy or other renewables ... 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 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&gt;&gt;&gt; Even when using electricity produced by renewable energies like wind or       solar power, the overall efficiency for producing hydrogen by means of electrolysis is still rather uneconomical ... 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 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&gt;&gt;&gt; Grid electricity is by nature always carrying a heavy burden regarding efficiency, reliability and </a:t>
            </a:r>
            <a:r>
              <a:rPr lang="sk-SK" sz="1600" dirty="0" smtClean="0">
                <a:solidFill>
                  <a:prstClr val="black"/>
                </a:solidFill>
                <a:latin typeface="Helvetica"/>
              </a:rPr>
              <a:t>cleanliness </a:t>
            </a:r>
            <a:r>
              <a:rPr lang="sk-SK" sz="1600" dirty="0">
                <a:solidFill>
                  <a:prstClr val="black"/>
                </a:solidFill>
                <a:latin typeface="Helvetica"/>
              </a:rPr>
              <a:t>... 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 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&gt;&gt;&gt; The ultimate target for future hydrogen production must be, to use all existing renewable energies to produce hydrogen directly with only one conversion step ...</a:t>
            </a:r>
            <a:endParaRPr lang="de-DE" sz="1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4385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6928" y="13858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>
                <a:latin typeface="Helvetica"/>
                <a:cs typeface="Helvetica"/>
              </a:rPr>
              <a:t>The </a:t>
            </a:r>
            <a:r>
              <a:rPr lang="de-DE" sz="1800" b="1" dirty="0" err="1">
                <a:latin typeface="Helvetica"/>
                <a:cs typeface="Helvetica"/>
              </a:rPr>
              <a:t>advantages</a:t>
            </a:r>
            <a:r>
              <a:rPr lang="de-DE" sz="1800" b="1" dirty="0">
                <a:latin typeface="Helvetica"/>
                <a:cs typeface="Helvetica"/>
              </a:rPr>
              <a:t> </a:t>
            </a:r>
            <a:r>
              <a:rPr lang="de-DE" sz="1800" b="1" dirty="0" err="1">
                <a:latin typeface="Helvetica"/>
                <a:cs typeface="Helvetica"/>
              </a:rPr>
              <a:t>of</a:t>
            </a:r>
            <a:r>
              <a:rPr lang="de-DE" sz="1800" b="1" dirty="0">
                <a:latin typeface="Helvetica"/>
                <a:cs typeface="Helvetica"/>
              </a:rPr>
              <a:t> New </a:t>
            </a:r>
            <a:r>
              <a:rPr lang="de-DE" sz="1800" b="1" dirty="0" err="1" smtClean="0">
                <a:latin typeface="Helvetica"/>
                <a:cs typeface="Helvetica"/>
              </a:rPr>
              <a:t>Thinking</a:t>
            </a:r>
            <a:r>
              <a:rPr lang="de-DE" sz="1800" b="1" dirty="0" smtClean="0">
                <a:latin typeface="Helvetica"/>
                <a:cs typeface="Helvetica"/>
              </a:rPr>
              <a:t> II</a:t>
            </a:r>
            <a:endParaRPr lang="de-DE" sz="1800" b="1" dirty="0">
              <a:latin typeface="Helvetica"/>
              <a:cs typeface="Helvetic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1325" y="1282568"/>
            <a:ext cx="7898276" cy="4582376"/>
          </a:xfrm>
        </p:spPr>
        <p:txBody>
          <a:bodyPr>
            <a:noAutofit/>
          </a:bodyPr>
          <a:lstStyle/>
          <a:p>
            <a:pPr algn="l"/>
            <a:r>
              <a:rPr lang="de-DE" sz="1600" dirty="0">
                <a:solidFill>
                  <a:prstClr val="black"/>
                </a:solidFill>
                <a:latin typeface="Helvetica"/>
              </a:rPr>
              <a:t>&gt;&gt;&gt; A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combination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new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photo-biological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photo-chemical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processes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has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to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be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developed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combined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with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implementation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a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new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system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called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        </a:t>
            </a:r>
          </a:p>
          <a:p>
            <a:pPr algn="l"/>
            <a:r>
              <a:rPr lang="de-DE" sz="1600" dirty="0">
                <a:solidFill>
                  <a:prstClr val="black"/>
                </a:solidFill>
                <a:latin typeface="Helvetica"/>
              </a:rPr>
              <a:t>Personal Power Provider (3P+).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Scalable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from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mW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to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MW,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devices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can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be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for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collection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storage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Helvetica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Helvetica"/>
              </a:rPr>
              <a:t> hydrogen ... 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 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&gt;&gt;&gt; Utilizing fuel cells to produce low voltage DC electricity, which is used without needing inverters, and also can be </a:t>
            </a:r>
            <a:r>
              <a:rPr lang="sk-SK" sz="1600" dirty="0" smtClean="0">
                <a:solidFill>
                  <a:prstClr val="black"/>
                </a:solidFill>
                <a:latin typeface="Helvetica"/>
              </a:rPr>
              <a:t>used and combined </a:t>
            </a:r>
            <a:r>
              <a:rPr lang="sk-SK" sz="1600" dirty="0">
                <a:solidFill>
                  <a:prstClr val="black"/>
                </a:solidFill>
                <a:latin typeface="Helvetica"/>
              </a:rPr>
              <a:t>for heating/cooling/cooking ... 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 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&gt;&gt;&gt; Even the water produced in the process can be utilized ... 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 </a:t>
            </a:r>
          </a:p>
          <a:p>
            <a:pPr algn="l"/>
            <a:r>
              <a:rPr lang="sk-SK" sz="1600" dirty="0">
                <a:solidFill>
                  <a:prstClr val="black"/>
                </a:solidFill>
                <a:latin typeface="Helvetica"/>
              </a:rPr>
              <a:t>&gt;&gt;&gt; The intelligent use of smart algorithms and the use of ALL on-site available renewables makes network (grid) connections no longer necessary ...</a:t>
            </a:r>
            <a:endParaRPr lang="de-DE" sz="16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r">
              <a:lnSpc>
                <a:spcPct val="120000"/>
              </a:lnSpc>
            </a:pPr>
            <a:endParaRPr lang="de-DE" sz="1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2445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94566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endParaRPr lang="de-DE" sz="1400" b="1" dirty="0">
              <a:latin typeface="Helvetica"/>
              <a:cs typeface="Helvetic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4983" y="1707080"/>
            <a:ext cx="7381737" cy="3958629"/>
          </a:xfrm>
        </p:spPr>
        <p:txBody>
          <a:bodyPr>
            <a:noAutofit/>
          </a:bodyPr>
          <a:lstStyle/>
          <a:p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>
              <a:buChar char="•"/>
            </a:pP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The Phi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Suea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House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is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 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a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great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example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of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how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sustainable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endParaRPr lang="de-DE" sz="1800" b="1" dirty="0" smtClean="0">
              <a:solidFill>
                <a:prstClr val="black"/>
              </a:solidFill>
              <a:latin typeface="Helvetica"/>
            </a:endParaRPr>
          </a:p>
          <a:p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energy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systems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can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help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societies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and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help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people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..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.</a:t>
            </a:r>
          </a:p>
          <a:p>
            <a:pPr>
              <a:buChar char="•"/>
            </a:pPr>
            <a:endParaRPr lang="de-DE" sz="1800" b="1" dirty="0">
              <a:solidFill>
                <a:prstClr val="black"/>
              </a:solidFill>
              <a:latin typeface="Helvetica"/>
            </a:endParaRPr>
          </a:p>
          <a:p>
            <a:pPr>
              <a:buChar char="•"/>
            </a:pP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It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exemplarily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shows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how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the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carbon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footprint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can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be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reduced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,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and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require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less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in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overall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cost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..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.</a:t>
            </a:r>
          </a:p>
          <a:p>
            <a:pPr>
              <a:buChar char="•"/>
            </a:pPr>
            <a:endParaRPr lang="de-DE" sz="1800" b="1" dirty="0">
              <a:solidFill>
                <a:prstClr val="black"/>
              </a:solidFill>
              <a:latin typeface="Helvetica"/>
            </a:endParaRPr>
          </a:p>
          <a:p>
            <a:pPr>
              <a:buChar char="•"/>
            </a:pPr>
            <a:r>
              <a:rPr lang="de-DE" sz="1800" b="1" dirty="0">
                <a:solidFill>
                  <a:prstClr val="black"/>
                </a:solidFill>
                <a:latin typeface="Helvetica"/>
              </a:rPr>
              <a:t>This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step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ahead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gives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us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an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excellent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example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of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how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to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cope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in </a:t>
            </a:r>
            <a:r>
              <a:rPr lang="de-DE" sz="1800" b="1" dirty="0" err="1" smtClean="0">
                <a:solidFill>
                  <a:prstClr val="black"/>
                </a:solidFill>
                <a:latin typeface="Helvetica"/>
              </a:rPr>
              <a:t>the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future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..</a:t>
            </a:r>
            <a:r>
              <a:rPr lang="de-DE" sz="1800" b="1" dirty="0" smtClean="0">
                <a:solidFill>
                  <a:prstClr val="black"/>
                </a:solidFill>
                <a:latin typeface="Helvetica"/>
              </a:rPr>
              <a:t>.</a:t>
            </a:r>
          </a:p>
          <a:p>
            <a:pPr>
              <a:buChar char="•"/>
            </a:pPr>
            <a:endParaRPr lang="de-DE" sz="1800" b="1" dirty="0">
              <a:solidFill>
                <a:prstClr val="black"/>
              </a:solidFill>
              <a:latin typeface="Helvetica"/>
            </a:endParaRPr>
          </a:p>
          <a:p>
            <a:pPr>
              <a:buChar char="•"/>
            </a:pPr>
            <a:r>
              <a:rPr lang="de-DE" sz="1800" b="1" dirty="0">
                <a:solidFill>
                  <a:prstClr val="black"/>
                </a:solidFill>
                <a:latin typeface="Helvetica"/>
              </a:rPr>
              <a:t>I am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proud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of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all,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who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are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involved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in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achieving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</a:t>
            </a:r>
            <a:r>
              <a:rPr lang="de-DE" sz="1800" b="1" dirty="0" err="1">
                <a:solidFill>
                  <a:prstClr val="black"/>
                </a:solidFill>
                <a:latin typeface="Helvetica"/>
              </a:rPr>
              <a:t>this</a:t>
            </a:r>
            <a:r>
              <a:rPr lang="de-DE" sz="1800" b="1" dirty="0">
                <a:solidFill>
                  <a:prstClr val="black"/>
                </a:solidFill>
                <a:latin typeface="Helvetica"/>
              </a:rPr>
              <a:t> ...</a:t>
            </a:r>
            <a:endParaRPr lang="de-DE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r"/>
            <a:endParaRPr lang="de-DE" sz="4400" dirty="0" err="1" smtClean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272759"/>
            <a:ext cx="76755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88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94566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 err="1" smtClean="0">
                <a:latin typeface="Helvetica"/>
                <a:cs typeface="Helvetica"/>
              </a:rPr>
              <a:t>Contact</a:t>
            </a:r>
            <a:endParaRPr lang="de-DE" sz="1400" b="1" dirty="0">
              <a:latin typeface="Helvetica"/>
              <a:cs typeface="Helvetic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4983" y="1707081"/>
            <a:ext cx="7381737" cy="1752600"/>
          </a:xfrm>
        </p:spPr>
        <p:txBody>
          <a:bodyPr>
            <a:noAutofit/>
          </a:bodyPr>
          <a:lstStyle/>
          <a:p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Arno A. Evers</a:t>
            </a:r>
            <a:b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</a:b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P.O. Box 1710 in 82307 Starnberg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Germany</a:t>
            </a:r>
          </a:p>
          <a:p>
            <a:endParaRPr lang="de-DE" sz="1400" dirty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de-DE" sz="1400" dirty="0" smtClean="0">
                <a:solidFill>
                  <a:srgbClr val="000000"/>
                </a:solidFill>
                <a:latin typeface="Helvetica"/>
                <a:cs typeface="Helvetica"/>
              </a:rPr>
              <a:t>www.aaevers.com / </a:t>
            </a:r>
            <a:r>
              <a:rPr lang="de-DE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www.hydrogenambassadors.com</a:t>
            </a:r>
            <a:endParaRPr lang="de-DE" sz="1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 </a:t>
            </a:r>
            <a:b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</a:br>
            <a:r>
              <a:rPr lang="de-DE" sz="1400" b="1" dirty="0" err="1" smtClean="0">
                <a:solidFill>
                  <a:schemeClr val="tx1"/>
                </a:solidFill>
                <a:latin typeface="Helvetica"/>
                <a:cs typeface="Helvetica"/>
              </a:rPr>
              <a:t>Contact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de-DE" sz="1400" dirty="0" err="1" smtClean="0">
                <a:solidFill>
                  <a:schemeClr val="tx1"/>
                </a:solidFill>
                <a:latin typeface="Helvetica"/>
                <a:cs typeface="Helvetica"/>
              </a:rPr>
              <a:t>Telephone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: +49 172 832 68 88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Fax: +49 3212 9989243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E-Mail: arno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@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aaevers.com</a:t>
            </a:r>
          </a:p>
          <a:p>
            <a:endParaRPr lang="de-DE" sz="14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r"/>
            <a:r>
              <a:rPr lang="de-DE" sz="4400" dirty="0" err="1" smtClean="0">
                <a:solidFill>
                  <a:schemeClr val="tx1"/>
                </a:solidFill>
                <a:latin typeface="Helvetica"/>
                <a:cs typeface="Helvetica"/>
              </a:rPr>
              <a:t>Thank</a:t>
            </a:r>
            <a:r>
              <a:rPr lang="de-DE" sz="44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4400" dirty="0" err="1" smtClean="0">
                <a:solidFill>
                  <a:schemeClr val="tx1"/>
                </a:solidFill>
                <a:latin typeface="Helvetica"/>
                <a:cs typeface="Helvetica"/>
              </a:rPr>
              <a:t>you</a:t>
            </a:r>
            <a:r>
              <a:rPr lang="de-DE" sz="4400" dirty="0" smtClean="0">
                <a:solidFill>
                  <a:schemeClr val="tx1"/>
                </a:solidFill>
                <a:latin typeface="Helvetica"/>
                <a:cs typeface="Helvetica"/>
              </a:rPr>
              <a:t>!</a:t>
            </a:r>
            <a:endParaRPr lang="de-DE" sz="4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272759"/>
            <a:ext cx="76755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34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94566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>
                <a:latin typeface="Helvetica"/>
                <a:cs typeface="Helvetica"/>
              </a:rPr>
              <a:t/>
            </a:r>
            <a:br>
              <a:rPr lang="de-DE" sz="1400" b="1" dirty="0">
                <a:latin typeface="Helvetica"/>
                <a:cs typeface="Helvetica"/>
              </a:rPr>
            </a:br>
            <a:r>
              <a:rPr lang="de-DE" sz="1400" b="1" dirty="0" smtClean="0">
                <a:latin typeface="Helvetica"/>
                <a:cs typeface="Helvetica"/>
              </a:rPr>
              <a:t/>
            </a:r>
            <a:br>
              <a:rPr lang="de-DE" sz="1400" b="1" dirty="0" smtClean="0">
                <a:latin typeface="Helvetica"/>
                <a:cs typeface="Helvetica"/>
              </a:rPr>
            </a:br>
            <a:r>
              <a:rPr lang="de-DE" sz="1400" b="1" dirty="0" err="1" smtClean="0">
                <a:latin typeface="Helvetica"/>
                <a:cs typeface="Helvetica"/>
              </a:rPr>
              <a:t>Sources</a:t>
            </a:r>
            <a:endParaRPr lang="de-DE" sz="1400" b="1" dirty="0">
              <a:latin typeface="Helvetica"/>
              <a:cs typeface="Helvetic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0686" y="1707081"/>
            <a:ext cx="7950806" cy="17526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14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14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Arbeitsgemeinschaft Energiebilanzen AG: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2"/>
              </a:rPr>
              <a:t>www.ag-energiebilanzen.de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Arno A. Evers FAIR-PR: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3"/>
              </a:rPr>
              <a:t>www.hydrogenambassadors.com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 /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4"/>
              </a:rPr>
              <a:t>www.aaevers.com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DEDE (Department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of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Alternative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Energy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Development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and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Efficiency):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5"/>
              </a:rPr>
              <a:t>www.weben.dede.go.th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8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EPPO (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Energy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Policy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and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Planning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Office):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6"/>
              </a:rPr>
              <a:t>www.eppo.go.th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/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IRENA (2017),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Renewable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Energy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Outlook: Thailand, International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Renewable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Energy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Agency, Abu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Dhabi: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7"/>
              </a:rPr>
              <a:t>www.irena.org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/>
            <a:endParaRPr lang="de-DE" sz="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Lawrence Livermore National Laboratory (LLNL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) </a:t>
            </a:r>
            <a:r>
              <a:rPr lang="de-DE" sz="1400" dirty="0" err="1">
                <a:solidFill>
                  <a:schemeClr val="tx1"/>
                </a:solidFill>
                <a:latin typeface="Helvetica"/>
                <a:cs typeface="Helvetica"/>
              </a:rPr>
              <a:t>Energy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</a:rPr>
              <a:t> Flow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Charts: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8"/>
              </a:rPr>
              <a:t>https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  <a:hlinkClick r:id="rId8"/>
              </a:rPr>
              <a:t>://flowcharts.llnl.gov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8"/>
              </a:rPr>
              <a:t>/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Phi </a:t>
            </a:r>
            <a:r>
              <a:rPr lang="de-DE" sz="1400" dirty="0" err="1" smtClean="0">
                <a:solidFill>
                  <a:schemeClr val="tx1"/>
                </a:solidFill>
                <a:latin typeface="Helvetica"/>
                <a:cs typeface="Helvetica"/>
              </a:rPr>
              <a:t>Suea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 House: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9"/>
              </a:rPr>
              <a:t>http</a:t>
            </a:r>
            <a:r>
              <a:rPr lang="de-DE" sz="1400" dirty="0">
                <a:solidFill>
                  <a:schemeClr val="tx1"/>
                </a:solidFill>
                <a:latin typeface="Helvetica"/>
                <a:cs typeface="Helvetica"/>
                <a:hlinkClick r:id="rId9"/>
              </a:rPr>
              <a:t>://www.phisueahouse.com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9"/>
              </a:rPr>
              <a:t>/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/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Verband der Netzbetreiber e. V. (VDN) </a:t>
            </a:r>
            <a:r>
              <a:rPr lang="mr-IN" sz="1400" dirty="0" smtClean="0">
                <a:solidFill>
                  <a:schemeClr val="tx1"/>
                </a:solidFill>
                <a:latin typeface="Helvetica"/>
                <a:cs typeface="Helvetica"/>
              </a:rPr>
              <a:t>–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  <a:latin typeface="Helvetica"/>
                <a:cs typeface="Helvetica"/>
              </a:rPr>
              <a:t>now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</a:rPr>
              <a:t> Bundesverband der Energie- und Wasserwirtschaft e. V. (BDEW): </a:t>
            </a:r>
            <a:r>
              <a:rPr lang="de-DE" sz="1400" dirty="0" smtClean="0">
                <a:solidFill>
                  <a:schemeClr val="tx1"/>
                </a:solidFill>
                <a:latin typeface="Helvetica"/>
                <a:cs typeface="Helvetica"/>
                <a:hlinkClick r:id="rId10"/>
              </a:rPr>
              <a:t>www.bdew.de</a:t>
            </a:r>
            <a:endParaRPr lang="de-DE" sz="14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>
              <a:lnSpc>
                <a:spcPct val="80000"/>
              </a:lnSpc>
            </a:pPr>
            <a:endParaRPr lang="de-DE" sz="1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272759"/>
            <a:ext cx="76755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29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5411" y="2370551"/>
            <a:ext cx="7772400" cy="1470025"/>
          </a:xfrm>
        </p:spPr>
        <p:txBody>
          <a:bodyPr/>
          <a:lstStyle/>
          <a:p>
            <a:r>
              <a:rPr lang="de-DE" dirty="0" smtClean="0">
                <a:latin typeface="Helvetica"/>
                <a:cs typeface="Helvetica"/>
              </a:rPr>
              <a:t>Additional Information</a:t>
            </a:r>
            <a:endParaRPr lang="de-DE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272759"/>
            <a:ext cx="76755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49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40901CD-603D-4C14-8A46-1C05C3AA5EFE" descr="55598AC0-2531-4FFF-ABD4-8B4CE445ED70@SpeedportEntry209012625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9" y="1"/>
            <a:ext cx="7669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7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5411" y="2370551"/>
            <a:ext cx="7772400" cy="1470025"/>
          </a:xfrm>
        </p:spPr>
        <p:txBody>
          <a:bodyPr/>
          <a:lstStyle/>
          <a:p>
            <a:r>
              <a:rPr lang="de-DE" dirty="0" smtClean="0">
                <a:latin typeface="Helvetica"/>
                <a:cs typeface="Helvetica"/>
              </a:rPr>
              <a:t>Additional Information</a:t>
            </a:r>
            <a:endParaRPr lang="de-DE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508" y="216458"/>
            <a:ext cx="9654508" cy="560728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4737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8347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4400" y="868259"/>
            <a:ext cx="8429600" cy="544547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>Content</a:t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Background: CV </a:t>
            </a:r>
            <a:r>
              <a:rPr lang="de-DE" sz="2000" dirty="0">
                <a:latin typeface="Helvetica"/>
                <a:cs typeface="Helvetica"/>
              </a:rPr>
              <a:t>A</a:t>
            </a:r>
            <a:r>
              <a:rPr lang="de-DE" sz="2000" dirty="0" smtClean="0">
                <a:latin typeface="Helvetica"/>
                <a:cs typeface="Helvetica"/>
              </a:rPr>
              <a:t>rno A. Evers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</a:t>
            </a:r>
            <a:r>
              <a:rPr lang="de-DE" sz="2000" dirty="0" err="1" smtClean="0">
                <a:latin typeface="Helvetica"/>
                <a:cs typeface="Helvetica"/>
              </a:rPr>
              <a:t>Thailand’s</a:t>
            </a:r>
            <a:r>
              <a:rPr lang="de-DE" sz="2000" dirty="0" smtClean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energy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consumption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by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sector</a:t>
            </a:r>
            <a:r>
              <a:rPr lang="de-DE" sz="2000" dirty="0">
                <a:latin typeface="Helvetica"/>
                <a:cs typeface="Helvetica"/>
              </a:rPr>
              <a:t>, 2005-</a:t>
            </a:r>
            <a:r>
              <a:rPr lang="de-DE" sz="2000" dirty="0" smtClean="0">
                <a:latin typeface="Helvetica"/>
                <a:cs typeface="Helvetica"/>
              </a:rPr>
              <a:t>2015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</a:t>
            </a:r>
            <a:r>
              <a:rPr lang="de-DE" sz="2000" dirty="0" err="1" smtClean="0">
                <a:latin typeface="Helvetica"/>
                <a:cs typeface="Helvetica"/>
              </a:rPr>
              <a:t>Thailand’s</a:t>
            </a:r>
            <a:r>
              <a:rPr lang="de-DE" sz="2000" dirty="0" smtClean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electricity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generation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by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fuel</a:t>
            </a:r>
            <a:r>
              <a:rPr lang="de-DE" sz="2000" dirty="0">
                <a:latin typeface="Helvetica"/>
                <a:cs typeface="Helvetica"/>
              </a:rPr>
              <a:t>, </a:t>
            </a:r>
            <a:r>
              <a:rPr lang="de-DE" sz="2000" dirty="0" smtClean="0">
                <a:latin typeface="Helvetica"/>
                <a:cs typeface="Helvetica"/>
              </a:rPr>
              <a:t>2016</a:t>
            </a:r>
            <a:r>
              <a:rPr lang="de-DE" sz="2000" dirty="0">
                <a:latin typeface="Helvetica"/>
                <a:cs typeface="Helvetica"/>
              </a:rPr>
              <a:t/>
            </a:r>
            <a:br>
              <a:rPr lang="de-DE" sz="2000" dirty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Thailand </a:t>
            </a:r>
            <a:r>
              <a:rPr lang="de-DE" sz="2000" dirty="0" err="1" smtClean="0">
                <a:latin typeface="Helvetica"/>
                <a:cs typeface="Helvetica"/>
              </a:rPr>
              <a:t>Energy</a:t>
            </a:r>
            <a:r>
              <a:rPr lang="de-DE" sz="2000" dirty="0" smtClean="0">
                <a:latin typeface="Helvetica"/>
                <a:cs typeface="Helvetica"/>
              </a:rPr>
              <a:t> Flow in 2011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</a:t>
            </a:r>
            <a:r>
              <a:rPr lang="de-DE" sz="2000" dirty="0" err="1" smtClean="0">
                <a:latin typeface="Helvetica"/>
                <a:cs typeface="Helvetica"/>
              </a:rPr>
              <a:t>Energy</a:t>
            </a:r>
            <a:r>
              <a:rPr lang="de-DE" sz="2000" dirty="0" smtClean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infrastructure</a:t>
            </a:r>
            <a:r>
              <a:rPr lang="de-DE" sz="2000" dirty="0">
                <a:latin typeface="Helvetica"/>
                <a:cs typeface="Helvetica"/>
              </a:rPr>
              <a:t> </a:t>
            </a:r>
            <a:r>
              <a:rPr lang="de-DE" sz="2000" dirty="0" smtClean="0">
                <a:latin typeface="Helvetica"/>
                <a:cs typeface="Helvetica"/>
              </a:rPr>
              <a:t>in Germany 2015 / </a:t>
            </a:r>
            <a:r>
              <a:rPr lang="de-DE" sz="2000" dirty="0" err="1" smtClean="0">
                <a:latin typeface="Helvetica"/>
                <a:cs typeface="Helvetica"/>
              </a:rPr>
              <a:t>Comparison</a:t>
            </a:r>
            <a:r>
              <a:rPr lang="de-DE" sz="2000" dirty="0" smtClean="0">
                <a:latin typeface="Helvetica"/>
                <a:cs typeface="Helvetica"/>
              </a:rPr>
              <a:t> 2011 </a:t>
            </a:r>
            <a:r>
              <a:rPr lang="mr-IN" sz="2000" dirty="0" smtClean="0">
                <a:latin typeface="Helvetica"/>
                <a:cs typeface="Helvetica"/>
              </a:rPr>
              <a:t>–</a:t>
            </a:r>
            <a:r>
              <a:rPr lang="de-DE" sz="2000" dirty="0" smtClean="0">
                <a:latin typeface="Helvetica"/>
                <a:cs typeface="Helvetica"/>
              </a:rPr>
              <a:t> 2015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The </a:t>
            </a:r>
            <a:r>
              <a:rPr lang="de-DE" sz="2000" dirty="0" err="1" smtClean="0">
                <a:latin typeface="Helvetica"/>
                <a:cs typeface="Helvetica"/>
              </a:rPr>
              <a:t>Grid</a:t>
            </a:r>
            <a:r>
              <a:rPr lang="de-DE" sz="2000" dirty="0" smtClean="0">
                <a:latin typeface="Helvetica"/>
                <a:cs typeface="Helvetica"/>
              </a:rPr>
              <a:t> </a:t>
            </a:r>
            <a:r>
              <a:rPr lang="mr-IN" sz="2000" dirty="0" smtClean="0">
                <a:latin typeface="Helvetica"/>
                <a:cs typeface="Helvetica"/>
              </a:rPr>
              <a:t>–</a:t>
            </a:r>
            <a:r>
              <a:rPr lang="de-DE" sz="2000" dirty="0" smtClean="0">
                <a:latin typeface="Helvetica"/>
                <a:cs typeface="Helvetica"/>
              </a:rPr>
              <a:t> German High </a:t>
            </a:r>
            <a:r>
              <a:rPr lang="de-DE" sz="2000" dirty="0" err="1" smtClean="0">
                <a:latin typeface="Helvetica"/>
                <a:cs typeface="Helvetica"/>
              </a:rPr>
              <a:t>Voltage</a:t>
            </a:r>
            <a:r>
              <a:rPr lang="de-DE" sz="2000" dirty="0" smtClean="0">
                <a:latin typeface="Helvetica"/>
                <a:cs typeface="Helvetica"/>
              </a:rPr>
              <a:t> Network</a:t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</a:t>
            </a:r>
            <a:r>
              <a:rPr lang="de-DE" sz="2000" dirty="0" err="1" smtClean="0">
                <a:latin typeface="Helvetica"/>
                <a:cs typeface="Helvetica"/>
              </a:rPr>
              <a:t>My</a:t>
            </a:r>
            <a:r>
              <a:rPr lang="de-DE" sz="2000" dirty="0" smtClean="0">
                <a:latin typeface="Helvetica"/>
                <a:cs typeface="Helvetica"/>
              </a:rPr>
              <a:t> </a:t>
            </a:r>
            <a:r>
              <a:rPr lang="de-DE" sz="2000" dirty="0" err="1">
                <a:latin typeface="Helvetica"/>
                <a:cs typeface="Helvetica"/>
              </a:rPr>
              <a:t>proposal</a:t>
            </a:r>
            <a:r>
              <a:rPr lang="de-DE" sz="2000" dirty="0">
                <a:latin typeface="Helvetica"/>
                <a:cs typeface="Helvetica"/>
              </a:rPr>
              <a:t>: </a:t>
            </a:r>
            <a:r>
              <a:rPr lang="de-DE" sz="2000" dirty="0">
                <a:solidFill>
                  <a:srgbClr val="000000"/>
                </a:solidFill>
                <a:latin typeface="Helvetica"/>
                <a:cs typeface="Helvetica"/>
              </a:rPr>
              <a:t>Personal Power Providers (3P+)</a:t>
            </a: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>- </a:t>
            </a:r>
            <a:r>
              <a:rPr lang="de-DE" sz="2000" dirty="0" err="1" smtClean="0">
                <a:latin typeface="Helvetica"/>
                <a:cs typeface="Helvetica"/>
              </a:rPr>
              <a:t>Use</a:t>
            </a:r>
            <a:r>
              <a:rPr lang="de-DE" sz="2000" dirty="0" smtClean="0">
                <a:latin typeface="Helvetica"/>
                <a:cs typeface="Helvetica"/>
              </a:rPr>
              <a:t> </a:t>
            </a:r>
            <a:r>
              <a:rPr lang="de-DE" sz="2000" dirty="0" err="1" smtClean="0">
                <a:latin typeface="Helvetica"/>
                <a:cs typeface="Helvetica"/>
              </a:rPr>
              <a:t>of</a:t>
            </a:r>
            <a:r>
              <a:rPr lang="de-DE" sz="2000" dirty="0" smtClean="0">
                <a:latin typeface="Helvetica"/>
                <a:cs typeface="Helvetica"/>
              </a:rPr>
              <a:t> a </a:t>
            </a:r>
            <a:r>
              <a:rPr lang="de-DE" sz="2000" dirty="0">
                <a:solidFill>
                  <a:srgbClr val="000000"/>
                </a:solidFill>
                <a:latin typeface="Helvetica"/>
                <a:cs typeface="Helvetica"/>
              </a:rPr>
              <a:t>Personal Power Providers (3P</a:t>
            </a:r>
            <a: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  <a:t>+)</a:t>
            </a:r>
            <a:b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advantages of New 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Thinking</a:t>
            </a:r>
            <a: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de-DE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Contact</a:t>
            </a:r>
            <a: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de-DE" sz="2000" dirty="0" err="1" smtClean="0">
                <a:solidFill>
                  <a:srgbClr val="000000"/>
                </a:solidFill>
                <a:latin typeface="Helvetica"/>
                <a:cs typeface="Helvetica"/>
              </a:rPr>
              <a:t>Sources</a:t>
            </a:r>
            <a: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de-DE" sz="2000" dirty="0" smtClean="0">
                <a:solidFill>
                  <a:srgbClr val="000000"/>
                </a:solidFill>
                <a:latin typeface="Helvetica"/>
                <a:cs typeface="Helvetica"/>
              </a:rPr>
              <a:t>- Additional Information</a:t>
            </a: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r>
              <a:rPr lang="de-DE" sz="2000" dirty="0" smtClean="0">
                <a:latin typeface="Helvetica"/>
                <a:cs typeface="Helvetica"/>
              </a:rPr>
              <a:t/>
            </a:r>
            <a:br>
              <a:rPr lang="de-DE" sz="2000" dirty="0" smtClean="0">
                <a:latin typeface="Helvetica"/>
                <a:cs typeface="Helvetica"/>
              </a:rPr>
            </a:br>
            <a:endParaRPr lang="de-DE" sz="2000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272759"/>
            <a:ext cx="76755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13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orman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00" y="3449610"/>
            <a:ext cx="3329194" cy="34332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685" y="868259"/>
            <a:ext cx="8429600" cy="544547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b="1" dirty="0" smtClean="0">
                <a:latin typeface="Helvetica"/>
                <a:cs typeface="Helvetica"/>
              </a:rPr>
              <a:t>Background I: CV Arno A. Evers</a:t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1600" b="1" dirty="0">
                <a:latin typeface="Helvetica"/>
                <a:cs typeface="Helvetica"/>
              </a:rPr>
              <a:t>Expertise in </a:t>
            </a:r>
            <a:r>
              <a:rPr lang="de-DE" sz="1600" b="1" dirty="0" err="1">
                <a:latin typeface="Helvetica"/>
                <a:cs typeface="Helvetica"/>
              </a:rPr>
              <a:t>Electric</a:t>
            </a:r>
            <a:r>
              <a:rPr lang="de-DE" sz="1600" b="1" dirty="0">
                <a:latin typeface="Helvetica"/>
                <a:cs typeface="Helvetica"/>
              </a:rPr>
              <a:t>/Electronic Systems</a:t>
            </a:r>
            <a:br>
              <a:rPr lang="de-DE" sz="1600" b="1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- Working on </a:t>
            </a:r>
            <a:r>
              <a:rPr lang="de-DE" sz="1600" dirty="0" err="1">
                <a:latin typeface="Helvetica"/>
                <a:cs typeface="Helvetica"/>
              </a:rPr>
              <a:t>Navigational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and</a:t>
            </a:r>
            <a:r>
              <a:rPr lang="de-DE" sz="1600" dirty="0">
                <a:latin typeface="Helvetica"/>
                <a:cs typeface="Helvetica"/>
              </a:rPr>
              <a:t> Radar </a:t>
            </a:r>
            <a:r>
              <a:rPr lang="de-DE" sz="1600" dirty="0" err="1">
                <a:latin typeface="Helvetica"/>
                <a:cs typeface="Helvetica"/>
              </a:rPr>
              <a:t>equipment</a:t>
            </a:r>
            <a:r>
              <a:rPr lang="de-DE" sz="1600" dirty="0">
                <a:latin typeface="Helvetica"/>
                <a:cs typeface="Helvetica"/>
              </a:rPr>
              <a:t> in Europe </a:t>
            </a:r>
            <a:r>
              <a:rPr lang="de-DE" sz="1600" dirty="0" err="1">
                <a:latin typeface="Helvetica"/>
                <a:cs typeface="Helvetica"/>
              </a:rPr>
              <a:t>and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Persian</a:t>
            </a:r>
            <a:r>
              <a:rPr lang="de-DE" sz="1600" dirty="0">
                <a:latin typeface="Helvetica"/>
                <a:cs typeface="Helvetica"/>
              </a:rPr>
              <a:t>/</a:t>
            </a:r>
            <a:r>
              <a:rPr lang="de-DE" sz="1600" dirty="0" err="1">
                <a:latin typeface="Helvetica"/>
                <a:cs typeface="Helvetica"/>
              </a:rPr>
              <a:t>Arabic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Gulf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for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seven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years</a:t>
            </a:r>
            <a:r>
              <a:rPr lang="de-DE" sz="1600" dirty="0">
                <a:latin typeface="Helvetica"/>
                <a:cs typeface="Helvetica"/>
              </a:rPr>
              <a:t> ...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b="1" dirty="0">
                <a:latin typeface="Helvetica"/>
                <a:cs typeface="Helvetica"/>
              </a:rPr>
              <a:t/>
            </a:r>
            <a:br>
              <a:rPr lang="de-DE" sz="1600" b="1" dirty="0">
                <a:latin typeface="Helvetica"/>
                <a:cs typeface="Helvetica"/>
              </a:rPr>
            </a:br>
            <a:r>
              <a:rPr lang="de-DE" sz="1600" b="1" dirty="0">
                <a:latin typeface="Helvetica"/>
                <a:cs typeface="Helvetica"/>
              </a:rPr>
              <a:t>Expertise in Press </a:t>
            </a:r>
            <a:r>
              <a:rPr lang="de-DE" sz="1600" b="1" dirty="0" err="1">
                <a:latin typeface="Helvetica"/>
                <a:cs typeface="Helvetica"/>
              </a:rPr>
              <a:t>and</a:t>
            </a:r>
            <a:r>
              <a:rPr lang="de-DE" sz="1600" b="1" dirty="0">
                <a:latin typeface="Helvetica"/>
                <a:cs typeface="Helvetica"/>
              </a:rPr>
              <a:t> Public Relations</a:t>
            </a:r>
            <a:br>
              <a:rPr lang="de-DE" sz="1600" b="1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- 23 </a:t>
            </a:r>
            <a:r>
              <a:rPr lang="de-DE" sz="1600" dirty="0" err="1">
                <a:latin typeface="Helvetica"/>
                <a:cs typeface="Helvetica"/>
              </a:rPr>
              <a:t>years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active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engagement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for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promoting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the</a:t>
            </a:r>
            <a:r>
              <a:rPr lang="de-DE" sz="1600" dirty="0">
                <a:latin typeface="Helvetica"/>
                <a:cs typeface="Helvetica"/>
              </a:rPr>
              <a:t> European Airbus </a:t>
            </a:r>
            <a:r>
              <a:rPr lang="de-DE" sz="1600" dirty="0" err="1">
                <a:latin typeface="Helvetica"/>
                <a:cs typeface="Helvetica"/>
              </a:rPr>
              <a:t>Program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from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the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beginning</a:t>
            </a:r>
            <a:r>
              <a:rPr lang="de-DE" sz="1600" dirty="0">
                <a:latin typeface="Helvetica"/>
                <a:cs typeface="Helvetica"/>
              </a:rPr>
              <a:t> ...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b="1" dirty="0">
                <a:latin typeface="Helvetica"/>
                <a:cs typeface="Helvetica"/>
              </a:rPr>
              <a:t>Expertise in Event Management</a:t>
            </a:r>
            <a:br>
              <a:rPr lang="de-DE" sz="1600" b="1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</a:t>
            </a:r>
            <a:r>
              <a:rPr lang="de-DE" sz="1600" dirty="0" err="1">
                <a:latin typeface="Helvetica"/>
                <a:cs typeface="Helvetica"/>
              </a:rPr>
              <a:t>Founder</a:t>
            </a:r>
            <a:r>
              <a:rPr lang="de-DE" sz="1600" dirty="0">
                <a:latin typeface="Helvetica"/>
                <a:cs typeface="Helvetica"/>
              </a:rPr>
              <a:t> (1995) </a:t>
            </a:r>
            <a:r>
              <a:rPr lang="de-DE" sz="1600" dirty="0" err="1">
                <a:latin typeface="Helvetica"/>
                <a:cs typeface="Helvetica"/>
              </a:rPr>
              <a:t>of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the</a:t>
            </a:r>
            <a:r>
              <a:rPr lang="de-DE" sz="1600" dirty="0">
                <a:latin typeface="Helvetica"/>
                <a:cs typeface="Helvetica"/>
              </a:rPr>
              <a:t> Group </a:t>
            </a:r>
            <a:r>
              <a:rPr lang="de-DE" sz="1600" dirty="0" err="1">
                <a:latin typeface="Helvetica"/>
                <a:cs typeface="Helvetica"/>
              </a:rPr>
              <a:t>Exhibit</a:t>
            </a:r>
            <a:r>
              <a:rPr lang="de-DE" sz="1600" dirty="0">
                <a:latin typeface="Helvetica"/>
                <a:cs typeface="Helvetica"/>
              </a:rPr>
              <a:t> Hydrogen </a:t>
            </a:r>
            <a:r>
              <a:rPr lang="de-DE" sz="1600" dirty="0" err="1">
                <a:latin typeface="Helvetica"/>
                <a:cs typeface="Helvetica"/>
              </a:rPr>
              <a:t>and</a:t>
            </a:r>
            <a:r>
              <a:rPr lang="de-DE" sz="1600" dirty="0">
                <a:latin typeface="Helvetica"/>
                <a:cs typeface="Helvetica"/>
              </a:rPr>
              <a:t> Fuel Cells </a:t>
            </a:r>
            <a:r>
              <a:rPr lang="de-DE" sz="1600" dirty="0" err="1">
                <a:latin typeface="Helvetica"/>
                <a:cs typeface="Helvetica"/>
              </a:rPr>
              <a:t>at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the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annual</a:t>
            </a:r>
            <a:r>
              <a:rPr lang="de-DE" sz="1600" dirty="0">
                <a:latin typeface="Helvetica"/>
                <a:cs typeface="Helvetica"/>
              </a:rPr>
              <a:t> Hannover </a:t>
            </a:r>
            <a:r>
              <a:rPr lang="de-DE" sz="1600" dirty="0" smtClean="0">
                <a:latin typeface="Helvetica"/>
                <a:cs typeface="Helvetica"/>
              </a:rPr>
              <a:t>Fair .</a:t>
            </a:r>
            <a:r>
              <a:rPr lang="de-DE" sz="1600" dirty="0">
                <a:latin typeface="Helvetica"/>
                <a:cs typeface="Helvetica"/>
              </a:rPr>
              <a:t>.. 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</a:t>
            </a:r>
            <a:r>
              <a:rPr lang="de-DE" sz="1600" dirty="0">
                <a:latin typeface="Helvetica"/>
                <a:cs typeface="Helvetica"/>
              </a:rPr>
              <a:t>Meeting Point </a:t>
            </a:r>
            <a:r>
              <a:rPr lang="de-DE" sz="1600" dirty="0" err="1">
                <a:latin typeface="Helvetica"/>
                <a:cs typeface="Helvetica"/>
              </a:rPr>
              <a:t>Renewable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Energies</a:t>
            </a:r>
            <a:r>
              <a:rPr lang="de-DE" sz="1600" dirty="0">
                <a:latin typeface="Helvetica"/>
                <a:cs typeface="Helvetica"/>
              </a:rPr>
              <a:t> China incl. Hydrogen + Fuel Cells ..</a:t>
            </a:r>
            <a:r>
              <a:rPr lang="de-DE" sz="1600" dirty="0" smtClean="0">
                <a:latin typeface="Helvetica"/>
                <a:cs typeface="Helvetica"/>
              </a:rPr>
              <a:t>.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Group </a:t>
            </a:r>
            <a:r>
              <a:rPr lang="de-DE" sz="1600" dirty="0" err="1" smtClean="0">
                <a:latin typeface="Helvetica"/>
                <a:cs typeface="Helvetica"/>
              </a:rPr>
              <a:t>Exhibitions</a:t>
            </a:r>
            <a:r>
              <a:rPr lang="de-DE" sz="1600" dirty="0" smtClean="0">
                <a:latin typeface="Helvetica"/>
                <a:cs typeface="Helvetica"/>
              </a:rPr>
              <a:t> on </a:t>
            </a:r>
            <a:r>
              <a:rPr lang="de-DE" sz="1600" dirty="0" err="1" smtClean="0">
                <a:latin typeface="Helvetica"/>
                <a:cs typeface="Helvetica"/>
              </a:rPr>
              <a:t>Aviation</a:t>
            </a:r>
            <a:r>
              <a:rPr lang="de-DE" sz="1600" dirty="0" smtClean="0">
                <a:latin typeface="Helvetica"/>
                <a:cs typeface="Helvetica"/>
              </a:rPr>
              <a:t>, Education </a:t>
            </a:r>
            <a:r>
              <a:rPr lang="de-DE" sz="1600" dirty="0" err="1" smtClean="0">
                <a:latin typeface="Helvetica"/>
                <a:cs typeface="Helvetica"/>
              </a:rPr>
              <a:t>and</a:t>
            </a:r>
            <a:r>
              <a:rPr lang="de-DE" sz="1600" dirty="0" smtClean="0">
                <a:latin typeface="Helvetica"/>
                <a:cs typeface="Helvetica"/>
              </a:rPr>
              <a:t> </a:t>
            </a:r>
            <a:r>
              <a:rPr lang="de-DE" sz="1600" dirty="0" err="1" smtClean="0">
                <a:latin typeface="Helvetica"/>
                <a:cs typeface="Helvetica"/>
              </a:rPr>
              <a:t>Novel</a:t>
            </a:r>
            <a:r>
              <a:rPr lang="de-DE" sz="1600" dirty="0" smtClean="0">
                <a:latin typeface="Helvetica"/>
                <a:cs typeface="Helvetica"/>
              </a:rPr>
              <a:t> Technologies</a:t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dirty="0" smtClean="0">
                <a:latin typeface="Helvetica"/>
                <a:cs typeface="Helvetica"/>
              </a:rPr>
              <a:t/>
            </a:r>
            <a:br>
              <a:rPr lang="de-DE" dirty="0" smtClean="0">
                <a:latin typeface="Helvetica"/>
                <a:cs typeface="Helvetica"/>
              </a:rPr>
            </a:br>
            <a:r>
              <a:rPr lang="de-DE" dirty="0" smtClean="0">
                <a:latin typeface="Helvetica"/>
                <a:cs typeface="Helvetica"/>
              </a:rPr>
              <a:t/>
            </a:r>
            <a:br>
              <a:rPr lang="de-DE" dirty="0" smtClean="0">
                <a:latin typeface="Helvetica"/>
                <a:cs typeface="Helvetica"/>
              </a:rPr>
            </a:br>
            <a:endParaRPr lang="de-DE" sz="1800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Bild 10" descr="Group Exhb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7" y="3624195"/>
            <a:ext cx="2689244" cy="2053451"/>
          </a:xfrm>
          <a:prstGeom prst="rect">
            <a:avLst/>
          </a:prstGeom>
        </p:spPr>
      </p:pic>
      <p:pic>
        <p:nvPicPr>
          <p:cNvPr id="12" name="Bild 11" descr="overview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31" y="3624195"/>
            <a:ext cx="2737935" cy="205345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49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685" y="868259"/>
            <a:ext cx="8429600" cy="544547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b="1" dirty="0" smtClean="0">
                <a:latin typeface="Helvetica"/>
                <a:cs typeface="Helvetica"/>
              </a:rPr>
              <a:t>Background II: CV Arno A. Evers</a:t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1600" b="1" dirty="0">
                <a:latin typeface="Helvetica"/>
                <a:cs typeface="Helvetica"/>
              </a:rPr>
              <a:t>Expertise in Conference Management</a:t>
            </a:r>
            <a:br>
              <a:rPr lang="de-DE" sz="1600" b="1" dirty="0">
                <a:latin typeface="Helvetica"/>
                <a:cs typeface="Helvetica"/>
              </a:rPr>
            </a:br>
            <a:r>
              <a:rPr lang="de-DE" sz="1600" b="1" dirty="0">
                <a:latin typeface="Helvetica"/>
                <a:cs typeface="Helvetica"/>
              </a:rPr>
              <a:t/>
            </a:r>
            <a:br>
              <a:rPr lang="de-DE" sz="1600" b="1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</a:t>
            </a:r>
            <a:r>
              <a:rPr lang="de-DE" sz="1600" dirty="0">
                <a:latin typeface="Helvetica"/>
                <a:cs typeface="Helvetica"/>
              </a:rPr>
              <a:t>International </a:t>
            </a:r>
            <a:r>
              <a:rPr lang="de-DE" sz="1600" dirty="0" err="1">
                <a:latin typeface="Helvetica"/>
                <a:cs typeface="Helvetica"/>
              </a:rPr>
              <a:t>Energy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Summits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at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the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annual</a:t>
            </a:r>
            <a:r>
              <a:rPr lang="de-DE" sz="1600" dirty="0">
                <a:latin typeface="Helvetica"/>
                <a:cs typeface="Helvetica"/>
              </a:rPr>
              <a:t> HANNOVER </a:t>
            </a:r>
            <a:r>
              <a:rPr lang="de-DE" sz="1600" dirty="0" smtClean="0">
                <a:latin typeface="Helvetica"/>
                <a:cs typeface="Helvetica"/>
              </a:rPr>
              <a:t>FAIR in </a:t>
            </a:r>
            <a:r>
              <a:rPr lang="de-DE" sz="1600" dirty="0">
                <a:latin typeface="Helvetica"/>
                <a:cs typeface="Helvetica"/>
              </a:rPr>
              <a:t>Germany ...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- International Exchange &amp; </a:t>
            </a:r>
            <a:r>
              <a:rPr lang="de-DE" sz="1600" dirty="0" err="1">
                <a:latin typeface="Helvetica"/>
                <a:cs typeface="Helvetica"/>
              </a:rPr>
              <a:t>Cooperative</a:t>
            </a:r>
            <a:r>
              <a:rPr lang="de-DE" sz="1600" dirty="0">
                <a:latin typeface="Helvetica"/>
                <a:cs typeface="Helvetica"/>
              </a:rPr>
              <a:t> Seminar / Conference in </a:t>
            </a:r>
            <a:r>
              <a:rPr lang="de-DE" sz="1600" dirty="0" smtClean="0">
                <a:latin typeface="Helvetica"/>
                <a:cs typeface="Helvetica"/>
              </a:rPr>
              <a:t>Shanghai, P.R. China .</a:t>
            </a:r>
            <a:r>
              <a:rPr lang="de-DE" sz="1600" dirty="0">
                <a:latin typeface="Helvetica"/>
                <a:cs typeface="Helvetica"/>
              </a:rPr>
              <a:t>..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- </a:t>
            </a:r>
            <a:r>
              <a:rPr lang="de-DE" sz="1600" dirty="0" err="1" smtClean="0">
                <a:latin typeface="Helvetica"/>
                <a:cs typeface="Helvetica"/>
              </a:rPr>
              <a:t>Realization</a:t>
            </a:r>
            <a:r>
              <a:rPr lang="de-DE" sz="1600" dirty="0" smtClean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of</a:t>
            </a:r>
            <a:r>
              <a:rPr lang="de-DE" sz="1600" dirty="0">
                <a:latin typeface="Helvetica"/>
                <a:cs typeface="Helvetica"/>
              </a:rPr>
              <a:t> a </a:t>
            </a:r>
            <a:r>
              <a:rPr lang="de-DE" sz="1600" dirty="0" err="1">
                <a:latin typeface="Helvetica"/>
                <a:cs typeface="Helvetica"/>
              </a:rPr>
              <a:t>worldwide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unique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Full</a:t>
            </a:r>
            <a:r>
              <a:rPr lang="de-DE" sz="1600" dirty="0">
                <a:latin typeface="Helvetica"/>
                <a:cs typeface="Helvetica"/>
              </a:rPr>
              <a:t>-Service-</a:t>
            </a:r>
            <a:r>
              <a:rPr lang="de-DE" sz="1600" dirty="0" smtClean="0">
                <a:latin typeface="Helvetica"/>
                <a:cs typeface="Helvetica"/>
              </a:rPr>
              <a:t>Package .</a:t>
            </a:r>
            <a:r>
              <a:rPr lang="de-DE" sz="1600" dirty="0">
                <a:latin typeface="Helvetica"/>
                <a:cs typeface="Helvetica"/>
              </a:rPr>
              <a:t>..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b="1" dirty="0" smtClean="0">
                <a:latin typeface="Helvetica"/>
                <a:cs typeface="Helvetica"/>
              </a:rPr>
              <a:t>The </a:t>
            </a:r>
            <a:r>
              <a:rPr lang="de-DE" sz="1600" b="1" dirty="0">
                <a:latin typeface="Helvetica"/>
                <a:cs typeface="Helvetica"/>
              </a:rPr>
              <a:t>Power </a:t>
            </a:r>
            <a:r>
              <a:rPr lang="de-DE" sz="1600" b="1" dirty="0" err="1">
                <a:latin typeface="Helvetica"/>
                <a:cs typeface="Helvetica"/>
              </a:rPr>
              <a:t>of</a:t>
            </a:r>
            <a:r>
              <a:rPr lang="de-DE" sz="1600" b="1" dirty="0">
                <a:latin typeface="Helvetica"/>
                <a:cs typeface="Helvetica"/>
              </a:rPr>
              <a:t> Information</a:t>
            </a:r>
            <a:br>
              <a:rPr lang="de-DE" sz="1600" b="1" dirty="0">
                <a:latin typeface="Helvetica"/>
                <a:cs typeface="Helvetica"/>
              </a:rPr>
            </a:br>
            <a:r>
              <a:rPr lang="de-DE" sz="1600" b="1" dirty="0">
                <a:latin typeface="Helvetica"/>
                <a:cs typeface="Helvetica"/>
              </a:rPr>
              <a:t/>
            </a:r>
            <a:br>
              <a:rPr lang="de-DE" sz="1600" b="1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>- </a:t>
            </a:r>
            <a:r>
              <a:rPr lang="de-DE" sz="1600" dirty="0">
                <a:latin typeface="Helvetica"/>
                <a:cs typeface="Helvetica"/>
              </a:rPr>
              <a:t>100+ </a:t>
            </a:r>
            <a:r>
              <a:rPr lang="de-DE" sz="1600" dirty="0" err="1">
                <a:latin typeface="Helvetica"/>
                <a:cs typeface="Helvetica"/>
              </a:rPr>
              <a:t>objective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and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unbiased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visual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aids</a:t>
            </a:r>
            <a:r>
              <a:rPr lang="de-DE" sz="1600" dirty="0">
                <a:latin typeface="Helvetica"/>
                <a:cs typeface="Helvetica"/>
              </a:rPr>
              <a:t>, </a:t>
            </a:r>
            <a:r>
              <a:rPr lang="de-DE" sz="1600" dirty="0" err="1">
                <a:latin typeface="Helvetica"/>
                <a:cs typeface="Helvetica"/>
              </a:rPr>
              <a:t>backed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up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by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attending</a:t>
            </a:r>
            <a:r>
              <a:rPr lang="de-DE" sz="1600" dirty="0">
                <a:latin typeface="Helvetica"/>
                <a:cs typeface="Helvetica"/>
              </a:rPr>
              <a:t> international </a:t>
            </a:r>
            <a:r>
              <a:rPr lang="de-DE" sz="1600" dirty="0" err="1">
                <a:latin typeface="Helvetica"/>
                <a:cs typeface="Helvetica"/>
              </a:rPr>
              <a:t>conferences</a:t>
            </a:r>
            <a:r>
              <a:rPr lang="de-DE" sz="1600" dirty="0">
                <a:latin typeface="Helvetica"/>
                <a:cs typeface="Helvetica"/>
              </a:rPr>
              <a:t> ... 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- Interviews, </a:t>
            </a:r>
            <a:r>
              <a:rPr lang="de-DE" sz="1600" dirty="0" err="1">
                <a:latin typeface="Helvetica"/>
                <a:cs typeface="Helvetica"/>
              </a:rPr>
              <a:t>visits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and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organized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workshops</a:t>
            </a:r>
            <a:r>
              <a:rPr lang="de-DE" sz="1600" dirty="0">
                <a:latin typeface="Helvetica"/>
                <a:cs typeface="Helvetica"/>
              </a:rPr>
              <a:t> all </a:t>
            </a:r>
            <a:r>
              <a:rPr lang="de-DE" sz="1600" dirty="0" err="1">
                <a:latin typeface="Helvetica"/>
                <a:cs typeface="Helvetica"/>
              </a:rPr>
              <a:t>over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the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world</a:t>
            </a:r>
            <a:r>
              <a:rPr lang="de-DE" sz="1600" dirty="0">
                <a:latin typeface="Helvetica"/>
                <a:cs typeface="Helvetica"/>
              </a:rPr>
              <a:t> ... </a:t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>- </a:t>
            </a:r>
            <a:r>
              <a:rPr lang="de-DE" sz="1600" dirty="0" err="1">
                <a:latin typeface="Helvetica"/>
                <a:cs typeface="Helvetica"/>
              </a:rPr>
              <a:t>Author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of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the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book</a:t>
            </a:r>
            <a:r>
              <a:rPr lang="de-DE" sz="1600" dirty="0">
                <a:latin typeface="Helvetica"/>
                <a:cs typeface="Helvetica"/>
              </a:rPr>
              <a:t>: The Hydrogen Society … </a:t>
            </a:r>
            <a:r>
              <a:rPr lang="de-DE" sz="1600" dirty="0" err="1">
                <a:latin typeface="Helvetica"/>
                <a:cs typeface="Helvetica"/>
              </a:rPr>
              <a:t>more</a:t>
            </a:r>
            <a:r>
              <a:rPr lang="de-DE" sz="1600" dirty="0">
                <a:latin typeface="Helvetica"/>
                <a:cs typeface="Helvetica"/>
              </a:rPr>
              <a:t> </a:t>
            </a:r>
            <a:r>
              <a:rPr lang="de-DE" sz="1600" dirty="0" err="1">
                <a:latin typeface="Helvetica"/>
                <a:cs typeface="Helvetica"/>
              </a:rPr>
              <a:t>than</a:t>
            </a:r>
            <a:r>
              <a:rPr lang="de-DE" sz="1600" dirty="0">
                <a:latin typeface="Helvetica"/>
                <a:cs typeface="Helvetica"/>
              </a:rPr>
              <a:t> just a Vision</a:t>
            </a:r>
            <a:r>
              <a:rPr lang="de-DE" sz="1600" dirty="0" smtClean="0">
                <a:latin typeface="Helvetica"/>
                <a:cs typeface="Helvetica"/>
              </a:rPr>
              <a:t>? .</a:t>
            </a:r>
            <a:r>
              <a:rPr lang="de-DE" sz="1600" dirty="0">
                <a:latin typeface="Helvetica"/>
                <a:cs typeface="Helvetica"/>
              </a:rPr>
              <a:t>..</a:t>
            </a: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>
                <a:latin typeface="Helvetica"/>
                <a:cs typeface="Helvetica"/>
              </a:rPr>
              <a:t/>
            </a:r>
            <a:br>
              <a:rPr lang="de-DE" sz="1600" dirty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r>
              <a:rPr lang="de-DE" sz="1600" dirty="0" smtClean="0">
                <a:latin typeface="Helvetica"/>
                <a:cs typeface="Helvetica"/>
              </a:rPr>
              <a:t/>
            </a:r>
            <a:br>
              <a:rPr lang="de-DE" sz="1600" dirty="0" smtClean="0">
                <a:latin typeface="Helvetica"/>
                <a:cs typeface="Helvetica"/>
              </a:rPr>
            </a:br>
            <a:endParaRPr lang="de-DE" sz="1600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 2" descr="_40888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6" y="3624195"/>
            <a:ext cx="3081046" cy="2053451"/>
          </a:xfrm>
          <a:prstGeom prst="rect">
            <a:avLst/>
          </a:prstGeom>
        </p:spPr>
      </p:pic>
      <p:pic>
        <p:nvPicPr>
          <p:cNvPr id="6" name="Bild 5" descr="DSC_23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82" y="3624195"/>
            <a:ext cx="3091712" cy="2053451"/>
          </a:xfrm>
          <a:prstGeom prst="rect">
            <a:avLst/>
          </a:prstGeom>
        </p:spPr>
      </p:pic>
      <p:pic>
        <p:nvPicPr>
          <p:cNvPr id="7" name="Bild 6" descr="The Boo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99" y="3624195"/>
            <a:ext cx="2304371" cy="205345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9963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685" y="868259"/>
            <a:ext cx="8429600" cy="544547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b="1" dirty="0" err="1">
                <a:latin typeface="Helvetica"/>
                <a:cs typeface="Helvetica"/>
              </a:rPr>
              <a:t>Thailand’s</a:t>
            </a:r>
            <a:r>
              <a:rPr lang="de-DE" sz="2000" b="1" dirty="0">
                <a:latin typeface="Helvetica"/>
                <a:cs typeface="Helvetica"/>
              </a:rPr>
              <a:t> </a:t>
            </a:r>
            <a:r>
              <a:rPr lang="de-DE" sz="2000" b="1" dirty="0" err="1">
                <a:latin typeface="Helvetica"/>
                <a:cs typeface="Helvetica"/>
              </a:rPr>
              <a:t>energy</a:t>
            </a:r>
            <a:r>
              <a:rPr lang="de-DE" sz="2000" b="1" dirty="0">
                <a:latin typeface="Helvetica"/>
                <a:cs typeface="Helvetica"/>
              </a:rPr>
              <a:t> </a:t>
            </a:r>
            <a:r>
              <a:rPr lang="de-DE" sz="2000" b="1" dirty="0" err="1">
                <a:latin typeface="Helvetica"/>
                <a:cs typeface="Helvetica"/>
              </a:rPr>
              <a:t>consumption</a:t>
            </a:r>
            <a:r>
              <a:rPr lang="de-DE" sz="2000" b="1" dirty="0">
                <a:latin typeface="Helvetica"/>
                <a:cs typeface="Helvetica"/>
              </a:rPr>
              <a:t> </a:t>
            </a:r>
            <a:r>
              <a:rPr lang="de-DE" sz="2000" b="1" dirty="0" err="1">
                <a:latin typeface="Helvetica"/>
                <a:cs typeface="Helvetica"/>
              </a:rPr>
              <a:t>by</a:t>
            </a:r>
            <a:r>
              <a:rPr lang="de-DE" sz="2000" b="1" dirty="0">
                <a:latin typeface="Helvetica"/>
                <a:cs typeface="Helvetica"/>
              </a:rPr>
              <a:t> </a:t>
            </a:r>
            <a:r>
              <a:rPr lang="de-DE" sz="2000" b="1" dirty="0" err="1">
                <a:latin typeface="Helvetica"/>
                <a:cs typeface="Helvetica"/>
              </a:rPr>
              <a:t>sector</a:t>
            </a:r>
            <a:r>
              <a:rPr lang="de-DE" sz="2000" b="1" dirty="0">
                <a:latin typeface="Helvetica"/>
                <a:cs typeface="Helvetica"/>
              </a:rPr>
              <a:t>, 2005-2015</a:t>
            </a: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1800" b="1" dirty="0" smtClean="0">
                <a:latin typeface="Helvetica"/>
                <a:cs typeface="Helvetica"/>
              </a:rPr>
              <a:t/>
            </a:r>
            <a:br>
              <a:rPr lang="de-DE" sz="1800" b="1" dirty="0" smtClean="0">
                <a:latin typeface="Helvetica"/>
                <a:cs typeface="Helvetica"/>
              </a:rPr>
            </a:br>
            <a:r>
              <a:rPr lang="de-DE" sz="1800" b="1" dirty="0" smtClean="0">
                <a:latin typeface="Helvetica"/>
                <a:cs typeface="Helvetica"/>
              </a:rPr>
              <a:t/>
            </a:r>
            <a:br>
              <a:rPr lang="de-DE" sz="1800" b="1" dirty="0" smtClean="0">
                <a:latin typeface="Helvetica"/>
                <a:cs typeface="Helvetica"/>
              </a:rPr>
            </a:br>
            <a:r>
              <a:rPr lang="de-DE" sz="1800" b="1" dirty="0">
                <a:latin typeface="Helvetica"/>
                <a:cs typeface="Helvetica"/>
              </a:rPr>
              <a:t/>
            </a:r>
            <a:br>
              <a:rPr lang="de-DE" sz="1800" b="1" dirty="0">
                <a:latin typeface="Helvetica"/>
                <a:cs typeface="Helvetica"/>
              </a:rPr>
            </a:br>
            <a:r>
              <a:rPr lang="de-DE" sz="1800" b="1" dirty="0" smtClean="0">
                <a:latin typeface="Helvetica"/>
                <a:cs typeface="Helvetica"/>
              </a:rPr>
              <a:t/>
            </a:r>
            <a:br>
              <a:rPr lang="de-DE" sz="1800" b="1" dirty="0" smtClean="0">
                <a:latin typeface="Helvetica"/>
                <a:cs typeface="Helvetica"/>
              </a:rPr>
            </a:br>
            <a:r>
              <a:rPr lang="de-DE" sz="1800" b="1" dirty="0">
                <a:latin typeface="Helvetica"/>
                <a:cs typeface="Helvetica"/>
              </a:rPr>
              <a:t/>
            </a:r>
            <a:br>
              <a:rPr lang="de-DE" sz="1800" b="1" dirty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endParaRPr lang="de-DE" sz="1800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 6" descr="Ohne Tit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259"/>
            <a:ext cx="9144000" cy="437321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92685" y="5411573"/>
            <a:ext cx="860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Helvetica"/>
                <a:cs typeface="Helvetica"/>
              </a:rPr>
              <a:t>Source: </a:t>
            </a:r>
            <a:r>
              <a:rPr lang="de-DE" sz="1000" dirty="0" err="1">
                <a:latin typeface="Helvetica"/>
                <a:cs typeface="Helvetica"/>
              </a:rPr>
              <a:t>Based</a:t>
            </a:r>
            <a:r>
              <a:rPr lang="de-DE" sz="1000" dirty="0">
                <a:latin typeface="Helvetica"/>
                <a:cs typeface="Helvetica"/>
              </a:rPr>
              <a:t> on </a:t>
            </a:r>
            <a:r>
              <a:rPr lang="de-DE" sz="1000" dirty="0" err="1">
                <a:latin typeface="Helvetica"/>
                <a:cs typeface="Helvetica"/>
              </a:rPr>
              <a:t>data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from</a:t>
            </a:r>
            <a:r>
              <a:rPr lang="de-DE" sz="1000" dirty="0">
                <a:latin typeface="Helvetica"/>
                <a:cs typeface="Helvetica"/>
              </a:rPr>
              <a:t> EPPO </a:t>
            </a:r>
            <a:r>
              <a:rPr lang="de-DE" sz="1000" dirty="0" err="1">
                <a:latin typeface="Helvetica"/>
                <a:cs typeface="Helvetica"/>
              </a:rPr>
              <a:t>and</a:t>
            </a:r>
            <a:r>
              <a:rPr lang="de-DE" sz="1000" dirty="0">
                <a:latin typeface="Helvetica"/>
                <a:cs typeface="Helvetica"/>
              </a:rPr>
              <a:t> DEDE, </a:t>
            </a:r>
            <a:r>
              <a:rPr lang="de-DE" sz="1000" dirty="0" err="1">
                <a:latin typeface="Helvetica"/>
                <a:cs typeface="Helvetica"/>
              </a:rPr>
              <a:t>Ministry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of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Energy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of</a:t>
            </a:r>
            <a:r>
              <a:rPr lang="de-DE" sz="1000" dirty="0">
                <a:latin typeface="Helvetica"/>
                <a:cs typeface="Helvetica"/>
              </a:rPr>
              <a:t> Thailand </a:t>
            </a:r>
            <a:r>
              <a:rPr lang="de-DE" sz="1000" dirty="0" smtClean="0">
                <a:latin typeface="Helvetica"/>
                <a:cs typeface="Helvetica"/>
              </a:rPr>
              <a:t>/ </a:t>
            </a:r>
            <a:r>
              <a:rPr lang="de-DE" sz="1000" dirty="0">
                <a:latin typeface="Helvetica"/>
                <a:cs typeface="Helvetica"/>
              </a:rPr>
              <a:t>IRENA (2017), </a:t>
            </a:r>
            <a:r>
              <a:rPr lang="de-DE" sz="1000" dirty="0" err="1">
                <a:latin typeface="Helvetica"/>
                <a:cs typeface="Helvetica"/>
              </a:rPr>
              <a:t>Renewable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Energy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smtClean="0">
                <a:latin typeface="Helvetica"/>
                <a:cs typeface="Helvetica"/>
              </a:rPr>
              <a:t>Outlook</a:t>
            </a:r>
            <a:endParaRPr lang="de-DE" b="1" dirty="0" smtClean="0">
              <a:latin typeface="Helvetica"/>
              <a:cs typeface="Helvetica"/>
            </a:endParaRPr>
          </a:p>
          <a:p>
            <a:r>
              <a:rPr lang="de-DE" sz="1000" dirty="0" smtClean="0">
                <a:latin typeface="Helvetica"/>
                <a:cs typeface="Helvetica"/>
              </a:rPr>
              <a:t>Note</a:t>
            </a:r>
            <a:r>
              <a:rPr lang="de-DE" sz="1000" dirty="0">
                <a:latin typeface="Helvetica"/>
                <a:cs typeface="Helvetica"/>
              </a:rPr>
              <a:t>: </a:t>
            </a:r>
            <a:r>
              <a:rPr lang="de-DE" sz="1000" dirty="0" err="1">
                <a:latin typeface="Helvetica"/>
                <a:cs typeface="Helvetica"/>
              </a:rPr>
              <a:t>ktoe</a:t>
            </a:r>
            <a:r>
              <a:rPr lang="de-DE" sz="1000" dirty="0">
                <a:latin typeface="Helvetica"/>
                <a:cs typeface="Helvetica"/>
              </a:rPr>
              <a:t> = </a:t>
            </a:r>
            <a:r>
              <a:rPr lang="de-DE" sz="1000" dirty="0" err="1">
                <a:latin typeface="Helvetica"/>
                <a:cs typeface="Helvetica"/>
              </a:rPr>
              <a:t>thousand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tonnes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of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oil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equivalent</a:t>
            </a:r>
            <a:endParaRPr lang="de-DE" sz="1000" dirty="0"/>
          </a:p>
        </p:txBody>
      </p:sp>
      <p:pic>
        <p:nvPicPr>
          <p:cNvPr id="9" name="Bild 8" descr="Ohne Tite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368"/>
            <a:ext cx="9144000" cy="43453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5657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685" y="868259"/>
            <a:ext cx="8429600" cy="5445474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b="1" dirty="0" err="1">
                <a:latin typeface="Helvetica"/>
                <a:cs typeface="Helvetica"/>
              </a:rPr>
              <a:t>Thailand’s</a:t>
            </a:r>
            <a:r>
              <a:rPr lang="de-DE" sz="2000" b="1" dirty="0">
                <a:latin typeface="Helvetica"/>
                <a:cs typeface="Helvetica"/>
              </a:rPr>
              <a:t> </a:t>
            </a:r>
            <a:r>
              <a:rPr lang="de-DE" sz="2000" b="1" dirty="0" err="1">
                <a:latin typeface="Helvetica"/>
                <a:cs typeface="Helvetica"/>
              </a:rPr>
              <a:t>electricity</a:t>
            </a:r>
            <a:r>
              <a:rPr lang="de-DE" sz="2000" b="1" dirty="0">
                <a:latin typeface="Helvetica"/>
                <a:cs typeface="Helvetica"/>
              </a:rPr>
              <a:t> </a:t>
            </a:r>
            <a:r>
              <a:rPr lang="de-DE" sz="2000" b="1" dirty="0" err="1">
                <a:latin typeface="Helvetica"/>
                <a:cs typeface="Helvetica"/>
              </a:rPr>
              <a:t>generation</a:t>
            </a:r>
            <a:r>
              <a:rPr lang="de-DE" sz="2000" b="1" dirty="0">
                <a:latin typeface="Helvetica"/>
                <a:cs typeface="Helvetica"/>
              </a:rPr>
              <a:t> </a:t>
            </a:r>
            <a:r>
              <a:rPr lang="de-DE" sz="2000" b="1" dirty="0" err="1">
                <a:latin typeface="Helvetica"/>
                <a:cs typeface="Helvetica"/>
              </a:rPr>
              <a:t>by</a:t>
            </a:r>
            <a:r>
              <a:rPr lang="de-DE" sz="2000" b="1" dirty="0">
                <a:latin typeface="Helvetica"/>
                <a:cs typeface="Helvetica"/>
              </a:rPr>
              <a:t> </a:t>
            </a:r>
            <a:r>
              <a:rPr lang="de-DE" sz="2000" b="1" dirty="0" err="1">
                <a:latin typeface="Helvetica"/>
                <a:cs typeface="Helvetica"/>
              </a:rPr>
              <a:t>fuel</a:t>
            </a:r>
            <a:r>
              <a:rPr lang="de-DE" sz="2000" b="1" dirty="0">
                <a:latin typeface="Helvetica"/>
                <a:cs typeface="Helvetica"/>
              </a:rPr>
              <a:t>, </a:t>
            </a:r>
            <a:r>
              <a:rPr lang="de-DE" sz="2000" b="1" dirty="0" smtClean="0">
                <a:latin typeface="Helvetica"/>
                <a:cs typeface="Helvetica"/>
              </a:rPr>
              <a:t>2016</a:t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1800" b="1" dirty="0" smtClean="0">
                <a:latin typeface="Helvetica"/>
                <a:cs typeface="Helvetica"/>
              </a:rPr>
              <a:t/>
            </a:r>
            <a:br>
              <a:rPr lang="de-DE" sz="1800" b="1" dirty="0" smtClean="0">
                <a:latin typeface="Helvetica"/>
                <a:cs typeface="Helvetica"/>
              </a:rPr>
            </a:br>
            <a:r>
              <a:rPr lang="de-DE" sz="1800" b="1" dirty="0" smtClean="0">
                <a:latin typeface="Helvetica"/>
                <a:cs typeface="Helvetica"/>
              </a:rPr>
              <a:t/>
            </a:r>
            <a:br>
              <a:rPr lang="de-DE" sz="1800" b="1" dirty="0" smtClean="0">
                <a:latin typeface="Helvetica"/>
                <a:cs typeface="Helvetica"/>
              </a:rPr>
            </a:br>
            <a:r>
              <a:rPr lang="de-DE" sz="1800" b="1" dirty="0">
                <a:latin typeface="Helvetica"/>
                <a:cs typeface="Helvetica"/>
              </a:rPr>
              <a:t/>
            </a:r>
            <a:br>
              <a:rPr lang="de-DE" sz="1800" b="1" dirty="0">
                <a:latin typeface="Helvetica"/>
                <a:cs typeface="Helvetica"/>
              </a:rPr>
            </a:br>
            <a:r>
              <a:rPr lang="de-DE" sz="1800" b="1" dirty="0" smtClean="0">
                <a:latin typeface="Helvetica"/>
                <a:cs typeface="Helvetica"/>
              </a:rPr>
              <a:t/>
            </a:r>
            <a:br>
              <a:rPr lang="de-DE" sz="1800" b="1" dirty="0" smtClean="0">
                <a:latin typeface="Helvetica"/>
                <a:cs typeface="Helvetica"/>
              </a:rPr>
            </a:br>
            <a:r>
              <a:rPr lang="de-DE" sz="1800" b="1" dirty="0">
                <a:latin typeface="Helvetica"/>
                <a:cs typeface="Helvetica"/>
              </a:rPr>
              <a:t/>
            </a:r>
            <a:br>
              <a:rPr lang="de-DE" sz="1800" b="1" dirty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 smtClean="0">
                <a:latin typeface="Helvetica"/>
                <a:cs typeface="Helvetica"/>
              </a:rPr>
              <a:t/>
            </a:r>
            <a:br>
              <a:rPr lang="de-DE" sz="2000" b="1" dirty="0" smtClean="0">
                <a:latin typeface="Helvetica"/>
                <a:cs typeface="Helvetica"/>
              </a:rPr>
            </a:br>
            <a:r>
              <a:rPr lang="de-DE" sz="2000" b="1" dirty="0">
                <a:latin typeface="Helvetica"/>
                <a:cs typeface="Helvetica"/>
              </a:rPr>
              <a:t/>
            </a:r>
            <a:br>
              <a:rPr lang="de-DE" sz="2000" b="1" dirty="0">
                <a:latin typeface="Helvetica"/>
                <a:cs typeface="Helvetica"/>
              </a:rPr>
            </a:br>
            <a:endParaRPr lang="de-DE" sz="1800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3" y="6041481"/>
            <a:ext cx="16479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92684" y="5545631"/>
            <a:ext cx="8274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Helvetica"/>
                <a:cs typeface="Helvetica"/>
              </a:rPr>
              <a:t>Source: </a:t>
            </a:r>
            <a:r>
              <a:rPr lang="de-DE" sz="1000" dirty="0" err="1" smtClean="0">
                <a:latin typeface="Helvetica"/>
                <a:cs typeface="Helvetica"/>
              </a:rPr>
              <a:t>Based</a:t>
            </a:r>
            <a:r>
              <a:rPr lang="de-DE" sz="1000" dirty="0" smtClean="0">
                <a:latin typeface="Helvetica"/>
                <a:cs typeface="Helvetica"/>
              </a:rPr>
              <a:t> on </a:t>
            </a:r>
            <a:r>
              <a:rPr lang="de-DE" sz="1000" dirty="0" err="1" smtClean="0">
                <a:latin typeface="Helvetica"/>
                <a:cs typeface="Helvetica"/>
              </a:rPr>
              <a:t>data</a:t>
            </a:r>
            <a:r>
              <a:rPr lang="de-DE" sz="1000" dirty="0" smtClean="0">
                <a:latin typeface="Helvetica"/>
                <a:cs typeface="Helvetica"/>
              </a:rPr>
              <a:t> </a:t>
            </a:r>
            <a:r>
              <a:rPr lang="de-DE" sz="1000" dirty="0" err="1" smtClean="0">
                <a:latin typeface="Helvetica"/>
                <a:cs typeface="Helvetica"/>
              </a:rPr>
              <a:t>from</a:t>
            </a:r>
            <a:r>
              <a:rPr lang="de-DE" sz="1000" dirty="0" smtClean="0">
                <a:latin typeface="Helvetica"/>
                <a:cs typeface="Helvetica"/>
              </a:rPr>
              <a:t> EGAT / </a:t>
            </a:r>
            <a:r>
              <a:rPr lang="de-DE" sz="1000" dirty="0">
                <a:latin typeface="Helvetica"/>
                <a:cs typeface="Helvetica"/>
              </a:rPr>
              <a:t>IRENA (2017), </a:t>
            </a:r>
            <a:r>
              <a:rPr lang="de-DE" sz="1000" dirty="0" err="1">
                <a:latin typeface="Helvetica"/>
                <a:cs typeface="Helvetica"/>
              </a:rPr>
              <a:t>Renewable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Energy</a:t>
            </a:r>
            <a:r>
              <a:rPr lang="de-DE" sz="1000" dirty="0">
                <a:latin typeface="Helvetica"/>
                <a:cs typeface="Helvetica"/>
              </a:rPr>
              <a:t> Outlook: Thailand, International </a:t>
            </a:r>
            <a:r>
              <a:rPr lang="de-DE" sz="1000" dirty="0" err="1">
                <a:latin typeface="Helvetica"/>
                <a:cs typeface="Helvetica"/>
              </a:rPr>
              <a:t>Renewable</a:t>
            </a:r>
            <a:r>
              <a:rPr lang="de-DE" sz="1000" dirty="0">
                <a:latin typeface="Helvetica"/>
                <a:cs typeface="Helvetica"/>
              </a:rPr>
              <a:t> </a:t>
            </a:r>
            <a:r>
              <a:rPr lang="de-DE" sz="1000" dirty="0" err="1">
                <a:latin typeface="Helvetica"/>
                <a:cs typeface="Helvetica"/>
              </a:rPr>
              <a:t>Energy</a:t>
            </a:r>
            <a:r>
              <a:rPr lang="de-DE" sz="1000" dirty="0">
                <a:latin typeface="Helvetica"/>
                <a:cs typeface="Helvetica"/>
              </a:rPr>
              <a:t> Agency</a:t>
            </a:r>
            <a:r>
              <a:rPr lang="de-DE" sz="1000" dirty="0" smtClean="0">
                <a:latin typeface="Helvetica"/>
                <a:cs typeface="Helvetica"/>
              </a:rPr>
              <a:t>, Abu </a:t>
            </a:r>
            <a:r>
              <a:rPr lang="de-DE" sz="1000" dirty="0">
                <a:latin typeface="Helvetica"/>
                <a:cs typeface="Helvetica"/>
              </a:rPr>
              <a:t>Dhabi </a:t>
            </a:r>
            <a:r>
              <a:rPr lang="de-DE" b="1" dirty="0">
                <a:latin typeface="Helvetica"/>
                <a:cs typeface="Helvetica"/>
              </a:rPr>
              <a:t/>
            </a:r>
            <a:br>
              <a:rPr lang="de-DE" b="1" dirty="0">
                <a:latin typeface="Helvetica"/>
                <a:cs typeface="Helvetica"/>
              </a:rPr>
            </a:br>
            <a:r>
              <a:rPr lang="de-DE" b="1" dirty="0">
                <a:latin typeface="Helvetica"/>
                <a:cs typeface="Helvetica"/>
              </a:rPr>
              <a:t/>
            </a:r>
            <a:br>
              <a:rPr lang="de-DE" b="1" dirty="0">
                <a:latin typeface="Helvetica"/>
                <a:cs typeface="Helvetica"/>
              </a:rPr>
            </a:br>
            <a:endParaRPr lang="de-DE" dirty="0"/>
          </a:p>
        </p:txBody>
      </p:sp>
      <p:pic>
        <p:nvPicPr>
          <p:cNvPr id="3" name="Bild 2" descr="Ohne Tit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9" y="967877"/>
            <a:ext cx="8855327" cy="45777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743075" y="6152671"/>
            <a:ext cx="5575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Helvetica"/>
                <a:cs typeface="Helvetica"/>
              </a:rPr>
              <a:t>Hydrogen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Summit</a:t>
            </a:r>
            <a:r>
              <a:rPr lang="de-DE" sz="1200" dirty="0" smtClean="0">
                <a:latin typeface="Helvetica"/>
                <a:cs typeface="Helvetica"/>
              </a:rPr>
              <a:t> at Phi </a:t>
            </a:r>
            <a:r>
              <a:rPr lang="de-DE" sz="1200" dirty="0" err="1" smtClean="0">
                <a:latin typeface="Helvetica"/>
                <a:cs typeface="Helvetica"/>
              </a:rPr>
              <a:t>Suea</a:t>
            </a:r>
            <a:r>
              <a:rPr lang="de-DE" sz="1200" dirty="0" smtClean="0">
                <a:latin typeface="Helvetica"/>
                <a:cs typeface="Helvetica"/>
              </a:rPr>
              <a:t> House - 26 Jan 18</a:t>
            </a:r>
          </a:p>
          <a:p>
            <a:r>
              <a:rPr lang="de-DE" sz="1200" dirty="0" smtClean="0">
                <a:latin typeface="Helvetica"/>
                <a:cs typeface="Helvetica"/>
              </a:rPr>
              <a:t>Off </a:t>
            </a:r>
            <a:r>
              <a:rPr lang="de-DE" sz="1200" dirty="0" err="1" smtClean="0">
                <a:latin typeface="Helvetica"/>
                <a:cs typeface="Helvetica"/>
              </a:rPr>
              <a:t>the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Grid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mr-IN" sz="1200" dirty="0" smtClean="0">
                <a:latin typeface="Helvetica"/>
                <a:cs typeface="Helvetica"/>
              </a:rPr>
              <a:t>–</a:t>
            </a:r>
            <a:r>
              <a:rPr lang="de-DE" sz="1200" dirty="0" smtClean="0">
                <a:latin typeface="Helvetica"/>
                <a:cs typeface="Helvetica"/>
              </a:rPr>
              <a:t>  </a:t>
            </a:r>
            <a:r>
              <a:rPr lang="de-DE" sz="1200" dirty="0" err="1" smtClean="0">
                <a:latin typeface="Helvetica"/>
                <a:cs typeface="Helvetica"/>
              </a:rPr>
              <a:t>Unveiling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new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ways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for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our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Energy</a:t>
            </a:r>
            <a:r>
              <a:rPr lang="de-DE" sz="1200" dirty="0" smtClean="0">
                <a:latin typeface="Helvetica"/>
                <a:cs typeface="Helvetica"/>
              </a:rPr>
              <a:t> </a:t>
            </a:r>
            <a:r>
              <a:rPr lang="de-DE" sz="1200" dirty="0" err="1" smtClean="0">
                <a:latin typeface="Helvetica"/>
                <a:cs typeface="Helvetica"/>
              </a:rPr>
              <a:t>supply</a:t>
            </a:r>
            <a:endParaRPr lang="de-DE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68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94566"/>
            <a:ext cx="7772400" cy="1470025"/>
          </a:xfrm>
        </p:spPr>
        <p:txBody>
          <a:bodyPr/>
          <a:lstStyle/>
          <a:p>
            <a:pPr algn="l"/>
            <a:r>
              <a:rPr lang="de-DE" dirty="0" smtClean="0"/>
              <a:t>Background: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4983" y="1707081"/>
            <a:ext cx="7381737" cy="1752600"/>
          </a:xfrm>
        </p:spPr>
        <p:txBody>
          <a:bodyPr/>
          <a:lstStyle/>
          <a:p>
            <a:pPr algn="l"/>
            <a:r>
              <a:rPr lang="de-DE" dirty="0" smtClean="0"/>
              <a:t>AAE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08966" y="1519158"/>
            <a:ext cx="485604" cy="49808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/>
          <p:cNvSpPr/>
          <p:nvPr/>
        </p:nvSpPr>
        <p:spPr>
          <a:xfrm>
            <a:off x="4631923" y="1145594"/>
            <a:ext cx="460702" cy="4109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65036" y="337870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b="1" dirty="0" smtClean="0">
                <a:latin typeface="Helvetica"/>
                <a:cs typeface="Helvetica"/>
              </a:rPr>
              <a:t>Thailand </a:t>
            </a:r>
            <a:r>
              <a:rPr lang="de-DE" b="1" dirty="0" err="1" smtClean="0">
                <a:latin typeface="Helvetica"/>
                <a:cs typeface="Helvetica"/>
              </a:rPr>
              <a:t>Energy</a:t>
            </a:r>
            <a:r>
              <a:rPr lang="de-DE" b="1" dirty="0" smtClean="0">
                <a:latin typeface="Helvetica"/>
                <a:cs typeface="Helvetica"/>
              </a:rPr>
              <a:t> Flow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90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94566"/>
            <a:ext cx="7772400" cy="1470025"/>
          </a:xfrm>
        </p:spPr>
        <p:txBody>
          <a:bodyPr/>
          <a:lstStyle/>
          <a:p>
            <a:pPr algn="l"/>
            <a:r>
              <a:rPr lang="de-DE" dirty="0" smtClean="0"/>
              <a:t>Background: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4983" y="1707081"/>
            <a:ext cx="7381737" cy="1752600"/>
          </a:xfrm>
        </p:spPr>
        <p:txBody>
          <a:bodyPr/>
          <a:lstStyle/>
          <a:p>
            <a:pPr algn="l"/>
            <a:r>
              <a:rPr lang="de-DE" dirty="0" smtClean="0"/>
              <a:t>Thailand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568495" y="6041481"/>
            <a:ext cx="5575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Futureconference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Phi </a:t>
            </a:r>
            <a:r>
              <a:rPr lang="de-DE" dirty="0" err="1"/>
              <a:t>Suea</a:t>
            </a:r>
            <a:r>
              <a:rPr lang="de-DE" dirty="0"/>
              <a:t> </a:t>
            </a:r>
            <a:r>
              <a:rPr lang="de-DE" dirty="0" smtClean="0"/>
              <a:t>House  -  26 Jan 2018</a:t>
            </a:r>
          </a:p>
          <a:p>
            <a:r>
              <a:rPr lang="de-DE" dirty="0" smtClean="0"/>
              <a:t>Off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Grid</a:t>
            </a:r>
            <a:r>
              <a:rPr lang="de-DE" dirty="0" smtClean="0"/>
              <a:t> </a:t>
            </a:r>
            <a:r>
              <a:rPr lang="mr-IN" dirty="0" smtClean="0"/>
              <a:t>–</a:t>
            </a:r>
            <a:r>
              <a:rPr lang="de-DE" dirty="0" smtClean="0"/>
              <a:t> </a:t>
            </a:r>
            <a:r>
              <a:rPr lang="de-DE" dirty="0" err="1" smtClean="0"/>
              <a:t>Unveiling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ways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8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793</Words>
  <Application>Microsoft Macintosh PowerPoint</Application>
  <PresentationFormat>On-screen Show (4:3)</PresentationFormat>
  <Paragraphs>128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Office-Design</vt:lpstr>
      <vt:lpstr>PowerPoint Presentation</vt:lpstr>
      <vt:lpstr>PowerPoint Presentation</vt:lpstr>
      <vt:lpstr>    Content  - Background: CV Arno A. Evers - Thailand’s energy consumption by sector, 2005-2015 - Thailand’s electricity generation by fuel, 2016 - Thailand Energy Flow in 2011 - Energy infrastructure in Germany 2015 / Comparison 2011 – 2015 - The Grid – German High Voltage Network - My proposal: Personal Power Providers (3P+) - Use of a Personal Power Providers (3P+) - The advantages of New Thinking - Contact - Sources - Additional Information   </vt:lpstr>
      <vt:lpstr>Background I: CV Arno A. Evers  Expertise in Electric/Electronic Systems - Working on Navigational and Radar equipment in Europe and Persian/Arabic Gulf for seven years ...  Expertise in Press and Public Relations - 23 years active engagement for promoting the European Airbus Program from the beginning ...  Expertise in Event Management - Founder (1995) of the Group Exhibit Hydrogen and Fuel Cells at the annual Hannover Fair ...  - Meeting Point Renewable Energies China incl. Hydrogen + Fuel Cells ... - Group Exhibitions on Aviation, Education and Novel Technologies            </vt:lpstr>
      <vt:lpstr>Background II: CV Arno A. Evers  Expertise in Conference Management  - International Energy Summits at the annual HANNOVER FAIR in Germany ... - International Exchange &amp; Cooperative Seminar / Conference in Shanghai, P.R. China ... - Realization of a worldwide unique Full-Service-Package ...  The Power of Information  - 100+ objective and unbiased visual aids, backed up by attending international conferences ...  - Interviews, visits and organized workshops all over the world ...  - Author of the book: The Hydrogen Society … more than just a Vision? ...               </vt:lpstr>
      <vt:lpstr>Thailand’s energy consumption by sector, 2005-2015                      </vt:lpstr>
      <vt:lpstr>Thailand’s electricity generation by fuel, 2016                      </vt:lpstr>
      <vt:lpstr>Background:</vt:lpstr>
      <vt:lpstr>Background:</vt:lpstr>
      <vt:lpstr>Background:</vt:lpstr>
      <vt:lpstr>Background:</vt:lpstr>
      <vt:lpstr>My proposal: Personal Power Providers (3P+)</vt:lpstr>
      <vt:lpstr>My proposal:</vt:lpstr>
      <vt:lpstr>The advantages of New Thinking I</vt:lpstr>
      <vt:lpstr>The advantages of New Thinking II</vt:lpstr>
      <vt:lpstr>        </vt:lpstr>
      <vt:lpstr>        Contact</vt:lpstr>
      <vt:lpstr>          Sources</vt:lpstr>
      <vt:lpstr>Additional Information</vt:lpstr>
      <vt:lpstr>Additional Information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Daniela Peschka</dc:creator>
  <cp:lastModifiedBy>Vaitea Cowan</cp:lastModifiedBy>
  <cp:revision>42</cp:revision>
  <dcterms:created xsi:type="dcterms:W3CDTF">2017-12-09T09:06:12Z</dcterms:created>
  <dcterms:modified xsi:type="dcterms:W3CDTF">2018-01-24T10:26:04Z</dcterms:modified>
</cp:coreProperties>
</file>