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4"/>
  </p:notesMasterIdLst>
  <p:sldIdLst>
    <p:sldId id="256" r:id="rId2"/>
    <p:sldId id="1423" r:id="rId3"/>
    <p:sldId id="1392" r:id="rId4"/>
    <p:sldId id="1399" r:id="rId5"/>
    <p:sldId id="316" r:id="rId6"/>
    <p:sldId id="1424" r:id="rId7"/>
    <p:sldId id="1433" r:id="rId8"/>
    <p:sldId id="317" r:id="rId9"/>
    <p:sldId id="333" r:id="rId10"/>
    <p:sldId id="1386" r:id="rId11"/>
    <p:sldId id="1391" r:id="rId12"/>
    <p:sldId id="335" r:id="rId13"/>
    <p:sldId id="295" r:id="rId14"/>
    <p:sldId id="318" r:id="rId15"/>
    <p:sldId id="319" r:id="rId16"/>
    <p:sldId id="265" r:id="rId17"/>
    <p:sldId id="1395" r:id="rId18"/>
    <p:sldId id="262" r:id="rId19"/>
    <p:sldId id="336" r:id="rId20"/>
    <p:sldId id="257" r:id="rId21"/>
    <p:sldId id="258" r:id="rId22"/>
    <p:sldId id="259" r:id="rId23"/>
    <p:sldId id="260" r:id="rId24"/>
    <p:sldId id="263" r:id="rId25"/>
    <p:sldId id="264" r:id="rId26"/>
    <p:sldId id="1430" r:id="rId27"/>
    <p:sldId id="1397" r:id="rId28"/>
    <p:sldId id="1398" r:id="rId29"/>
    <p:sldId id="1415" r:id="rId30"/>
    <p:sldId id="1416" r:id="rId31"/>
    <p:sldId id="1417" r:id="rId32"/>
    <p:sldId id="1425" r:id="rId33"/>
    <p:sldId id="1426" r:id="rId34"/>
    <p:sldId id="1427" r:id="rId35"/>
    <p:sldId id="1428" r:id="rId36"/>
    <p:sldId id="1431" r:id="rId37"/>
    <p:sldId id="1432" r:id="rId38"/>
    <p:sldId id="1403" r:id="rId39"/>
    <p:sldId id="1404" r:id="rId40"/>
    <p:sldId id="1401" r:id="rId41"/>
    <p:sldId id="1402" r:id="rId42"/>
    <p:sldId id="1418" r:id="rId43"/>
    <p:sldId id="1419" r:id="rId44"/>
    <p:sldId id="1420" r:id="rId45"/>
    <p:sldId id="1421" r:id="rId46"/>
    <p:sldId id="1422" r:id="rId47"/>
    <p:sldId id="261" r:id="rId48"/>
    <p:sldId id="1388" r:id="rId49"/>
    <p:sldId id="1389" r:id="rId50"/>
    <p:sldId id="1390" r:id="rId51"/>
    <p:sldId id="1387" r:id="rId52"/>
    <p:sldId id="1405" r:id="rId53"/>
    <p:sldId id="1406" r:id="rId54"/>
    <p:sldId id="1407" r:id="rId55"/>
    <p:sldId id="1408" r:id="rId56"/>
    <p:sldId id="1409" r:id="rId57"/>
    <p:sldId id="1410" r:id="rId58"/>
    <p:sldId id="1411" r:id="rId59"/>
    <p:sldId id="1412" r:id="rId60"/>
    <p:sldId id="1413" r:id="rId61"/>
    <p:sldId id="1429" r:id="rId62"/>
    <p:sldId id="1414" r:id="rId6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558323-A13A-473F-8EE5-1CFEAFEA993D}" v="1109" dt="2022-09-07T04:36:48.9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94302" autoAdjust="0"/>
  </p:normalViewPr>
  <p:slideViewPr>
    <p:cSldViewPr snapToGrid="0">
      <p:cViewPr varScale="1">
        <p:scale>
          <a:sx n="75" d="100"/>
          <a:sy n="75" d="100"/>
        </p:scale>
        <p:origin x="84" y="576"/>
      </p:cViewPr>
      <p:guideLst/>
    </p:cSldViewPr>
  </p:slideViewPr>
  <p:outlineViewPr>
    <p:cViewPr>
      <p:scale>
        <a:sx n="33" d="100"/>
        <a:sy n="33" d="100"/>
      </p:scale>
      <p:origin x="0" y="-4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CDE9C7-D018-4CC3-B05B-49FF0B5DD584}" type="datetimeFigureOut">
              <a:rPr kumimoji="1" lang="ja-JP" altLang="en-US" smtClean="0"/>
              <a:t>2022/9/7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88045-ABA4-49E7-9583-C5CB58CAEF62}" type="slidenum">
              <a:rPr kumimoji="1" lang="ja-JP" altLang="en-US" smtClean="0"/>
              <a:t>‹#›</a:t>
            </a:fld>
            <a:endParaRPr kumimoji="1" lang="ja-JP" altLang="en-US"/>
          </a:p>
        </p:txBody>
      </p:sp>
    </p:spTree>
    <p:extLst>
      <p:ext uri="{BB962C8B-B14F-4D97-AF65-F5344CB8AC3E}">
        <p14:creationId xmlns:p14="http://schemas.microsoft.com/office/powerpoint/2010/main" val="297268003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a:p>
        </p:txBody>
      </p:sp>
      <p:sp>
        <p:nvSpPr>
          <p:cNvPr id="4" name="スライド番号プレースホルダー 3"/>
          <p:cNvSpPr>
            <a:spLocks noGrp="1"/>
          </p:cNvSpPr>
          <p:nvPr>
            <p:ph type="sldNum" sz="quarter" idx="5"/>
          </p:nvPr>
        </p:nvSpPr>
        <p:spPr/>
        <p:txBody>
          <a:bodyPr/>
          <a:lstStyle/>
          <a:p>
            <a:fld id="{491A3E71-D20B-4FF3-88E2-C1CCD2472B01}" type="slidenum">
              <a:rPr kumimoji="1" lang="ja-JP" altLang="en-US" smtClean="0"/>
              <a:t>12</a:t>
            </a:fld>
            <a:endParaRPr kumimoji="1" lang="ja-JP" altLang="en-US"/>
          </a:p>
        </p:txBody>
      </p:sp>
    </p:spTree>
    <p:extLst>
      <p:ext uri="{BB962C8B-B14F-4D97-AF65-F5344CB8AC3E}">
        <p14:creationId xmlns:p14="http://schemas.microsoft.com/office/powerpoint/2010/main" val="3837847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C1AA6FB8-25E7-4F08-9795-1BDD1825F0F3}" type="slidenum">
              <a:rPr kumimoji="1" lang="ja-JP" altLang="en-US" smtClean="0"/>
              <a:t>13</a:t>
            </a:fld>
            <a:endParaRPr kumimoji="1" lang="ja-JP" altLang="en-US"/>
          </a:p>
        </p:txBody>
      </p:sp>
    </p:spTree>
    <p:extLst>
      <p:ext uri="{BB962C8B-B14F-4D97-AF65-F5344CB8AC3E}">
        <p14:creationId xmlns:p14="http://schemas.microsoft.com/office/powerpoint/2010/main" val="3945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C1AA6FB8-25E7-4F08-9795-1BDD1825F0F3}" type="slidenum">
              <a:rPr kumimoji="1" lang="ja-JP" altLang="en-US" smtClean="0"/>
              <a:t>14</a:t>
            </a:fld>
            <a:endParaRPr kumimoji="1" lang="ja-JP" altLang="en-US"/>
          </a:p>
        </p:txBody>
      </p:sp>
    </p:spTree>
    <p:extLst>
      <p:ext uri="{BB962C8B-B14F-4D97-AF65-F5344CB8AC3E}">
        <p14:creationId xmlns:p14="http://schemas.microsoft.com/office/powerpoint/2010/main" val="1468611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C1AA6FB8-25E7-4F08-9795-1BDD1825F0F3}" type="slidenum">
              <a:rPr kumimoji="1" lang="ja-JP" altLang="en-US" smtClean="0"/>
              <a:t>15</a:t>
            </a:fld>
            <a:endParaRPr kumimoji="1" lang="ja-JP" altLang="en-US"/>
          </a:p>
        </p:txBody>
      </p:sp>
    </p:spTree>
    <p:extLst>
      <p:ext uri="{BB962C8B-B14F-4D97-AF65-F5344CB8AC3E}">
        <p14:creationId xmlns:p14="http://schemas.microsoft.com/office/powerpoint/2010/main" val="210487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50A88045-ABA4-49E7-9583-C5CB58CAEF62}" type="slidenum">
              <a:rPr kumimoji="1" lang="ja-JP" altLang="en-US" smtClean="0"/>
              <a:t>40</a:t>
            </a:fld>
            <a:endParaRPr kumimoji="1" lang="ja-JP" altLang="en-US"/>
          </a:p>
        </p:txBody>
      </p:sp>
    </p:spTree>
    <p:extLst>
      <p:ext uri="{BB962C8B-B14F-4D97-AF65-F5344CB8AC3E}">
        <p14:creationId xmlns:p14="http://schemas.microsoft.com/office/powerpoint/2010/main" val="4062495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50A88045-ABA4-49E7-9583-C5CB58CAEF62}" type="slidenum">
              <a:rPr kumimoji="1" lang="ja-JP" altLang="en-US" smtClean="0"/>
              <a:t>43</a:t>
            </a:fld>
            <a:endParaRPr kumimoji="1" lang="ja-JP" altLang="en-US"/>
          </a:p>
        </p:txBody>
      </p:sp>
    </p:spTree>
    <p:extLst>
      <p:ext uri="{BB962C8B-B14F-4D97-AF65-F5344CB8AC3E}">
        <p14:creationId xmlns:p14="http://schemas.microsoft.com/office/powerpoint/2010/main" val="3468872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49106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57574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950866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0515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4083904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1395402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79788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539588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042860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3888451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E02A643-9BB0-4E02-80B2-2C0A5E5D738E}" type="datetimeFigureOut">
              <a:rPr kumimoji="1" lang="ja-JP" altLang="en-US" smtClean="0"/>
              <a:t>2022/9/7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extLst>
      <p:ext uri="{BB962C8B-B14F-4D97-AF65-F5344CB8AC3E}">
        <p14:creationId xmlns:p14="http://schemas.microsoft.com/office/powerpoint/2010/main" val="218938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ＭＳ ゴシック" panose="020B0609070205080204" pitchFamily="49" charset="-128"/>
              </a:defRPr>
            </a:lvl1pPr>
          </a:lstStyle>
          <a:p>
            <a:fld id="{0E02A643-9BB0-4E02-80B2-2C0A5E5D738E}" type="datetimeFigureOut">
              <a:rPr lang="ja-JP" altLang="en-US" smtClean="0"/>
              <a:pPr/>
              <a:t>2022/9/7</a:t>
            </a:fld>
            <a:endParaRPr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ＭＳ ゴシック" panose="020B0609070205080204" pitchFamily="49" charset="-128"/>
              </a:defRPr>
            </a:lvl1pPr>
          </a:lstStyle>
          <a:p>
            <a:endParaRPr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ＭＳ ゴシック" panose="020B0609070205080204" pitchFamily="49" charset="-128"/>
              </a:defRPr>
            </a:lvl1pPr>
          </a:lstStyle>
          <a:p>
            <a:fld id="{A99D720A-4AD5-4DCF-885F-DE5297996123}" type="slidenum">
              <a:rPr lang="ja-JP" altLang="en-US" smtClean="0"/>
              <a:pPr/>
              <a:t>‹#›</a:t>
            </a:fld>
            <a:endParaRPr lang="ja-JP" altLang="en-US"/>
          </a:p>
        </p:txBody>
      </p:sp>
    </p:spTree>
    <p:extLst>
      <p:ext uri="{BB962C8B-B14F-4D97-AF65-F5344CB8AC3E}">
        <p14:creationId xmlns:p14="http://schemas.microsoft.com/office/powerpoint/2010/main" val="2907289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ＭＳ ゴシック" panose="020B0609070205080204" pitchFamily="49"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ＭＳ ゴシック" panose="020B0609070205080204" pitchFamily="49"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ＭＳ ゴシック" panose="020B0609070205080204" pitchFamily="49"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ＭＳ ゴシック" panose="020B0609070205080204" pitchFamily="49"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ＭＳ ゴシック" panose="020B0609070205080204" pitchFamily="49"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toppers.jp/contest.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mergedoc.osdn.jp/#pleiades.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opencv.jp/googletestdocs/index.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github.com/google/googletest" TargetMode="External"/><Relationship Id="rId2" Type="http://schemas.openxmlformats.org/officeDocument/2006/relationships/hyperlink" Target="https://www.nces.i.nagoya-u.ac.jp/NEP/materials/about.html" TargetMode="External"/><Relationship Id="rId1" Type="http://schemas.openxmlformats.org/officeDocument/2006/relationships/slideLayout" Target="../slideLayouts/slideLayout2.xml"/><Relationship Id="rId6" Type="http://schemas.openxmlformats.org/officeDocument/2006/relationships/hyperlink" Target="https://tatsu-zine.com/books/modern-cprogramming" TargetMode="External"/><Relationship Id="rId5" Type="http://schemas.openxmlformats.org/officeDocument/2006/relationships/hyperlink" Target="https://github.com/meekrosoft/fff" TargetMode="External"/><Relationship Id="rId4" Type="http://schemas.openxmlformats.org/officeDocument/2006/relationships/hyperlink" Target="http://opencv.jp/googletestdocs/index.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91883" y="1695569"/>
            <a:ext cx="9808234" cy="1560393"/>
          </a:xfrm>
        </p:spPr>
        <p:txBody>
          <a:bodyPr>
            <a:normAutofit/>
          </a:bodyPr>
          <a:lstStyle/>
          <a:p>
            <a:r>
              <a:rPr kumimoji="1" lang="en-US" altLang="ja-JP" sz="3600" dirty="0" err="1">
                <a:latin typeface="ＭＳ ゴシック" panose="020B0609070205080204" pitchFamily="49" charset="-128"/>
              </a:rPr>
              <a:t>GoogleTest</a:t>
            </a:r>
            <a:r>
              <a:rPr kumimoji="1" lang="ja-JP" altLang="en-US" sz="3600">
                <a:latin typeface="ＭＳ ゴシック" panose="020B0609070205080204" pitchFamily="49" charset="-128"/>
              </a:rPr>
              <a:t>と</a:t>
            </a:r>
            <a:r>
              <a:rPr kumimoji="1" lang="en-US" altLang="ja-JP" sz="3600">
                <a:latin typeface="ＭＳ ゴシック" panose="020B0609070205080204" pitchFamily="49" charset="-128"/>
              </a:rPr>
              <a:t>FakeFunctionFramework</a:t>
            </a:r>
            <a:r>
              <a:rPr kumimoji="1" lang="ja-JP" altLang="en-US" sz="3600">
                <a:latin typeface="ＭＳ ゴシック" panose="020B0609070205080204" pitchFamily="49" charset="-128"/>
              </a:rPr>
              <a:t>による</a:t>
            </a:r>
            <a:r>
              <a:rPr kumimoji="1" lang="en-US" altLang="ja-JP" sz="3600">
                <a:latin typeface="ＭＳ ゴシック" panose="020B0609070205080204" pitchFamily="49" charset="-128"/>
              </a:rPr>
              <a:t>TOPPERS</a:t>
            </a:r>
            <a:r>
              <a:rPr kumimoji="1" lang="ja-JP" altLang="en-US" sz="3600">
                <a:latin typeface="ＭＳ ゴシック" panose="020B0609070205080204" pitchFamily="49" charset="-128"/>
              </a:rPr>
              <a:t>アプリケーションの単体テスト自動化</a:t>
            </a:r>
            <a:endParaRPr kumimoji="1" lang="ja-JP" altLang="en-US" sz="4400">
              <a:latin typeface="ＭＳ ゴシック" panose="020B0609070205080204" pitchFamily="49" charset="-128"/>
            </a:endParaRPr>
          </a:p>
        </p:txBody>
      </p:sp>
      <p:sp>
        <p:nvSpPr>
          <p:cNvPr id="3" name="サブタイトル 2"/>
          <p:cNvSpPr>
            <a:spLocks noGrp="1"/>
          </p:cNvSpPr>
          <p:nvPr>
            <p:ph type="subTitle" idx="1"/>
          </p:nvPr>
        </p:nvSpPr>
        <p:spPr/>
        <p:txBody>
          <a:bodyPr/>
          <a:lstStyle/>
          <a:p>
            <a:r>
              <a:rPr lang="ja-JP" altLang="ja-JP" sz="1800" kern="100">
                <a:effectLst/>
                <a:latin typeface="ＭＳ ゴシック" panose="020B0609070205080204" pitchFamily="49" charset="-128"/>
                <a:cs typeface="Times New Roman" panose="02020603050405020304" pitchFamily="18" charset="0"/>
              </a:rPr>
              <a:t>パイオニアシステムテクノロジー</a:t>
            </a:r>
            <a:r>
              <a:rPr lang="ja-JP" altLang="en-US" sz="1800" kern="100">
                <a:effectLst/>
                <a:latin typeface="ＭＳ ゴシック" panose="020B0609070205080204" pitchFamily="49" charset="-128"/>
                <a:cs typeface="Times New Roman" panose="02020603050405020304" pitchFamily="18" charset="0"/>
              </a:rPr>
              <a:t>株式会社 </a:t>
            </a:r>
            <a:r>
              <a:rPr lang="en-US" altLang="ja-JP" sz="1800" kern="100">
                <a:effectLst/>
                <a:latin typeface="ＭＳ ゴシック" panose="020B0609070205080204" pitchFamily="49" charset="-128"/>
                <a:cs typeface="Times New Roman" panose="02020603050405020304" pitchFamily="18" charset="0"/>
              </a:rPr>
              <a:t>2022</a:t>
            </a:r>
            <a:r>
              <a:rPr lang="ja-JP" altLang="en-US" sz="1800" kern="100">
                <a:effectLst/>
                <a:latin typeface="ＭＳ ゴシック" panose="020B0609070205080204" pitchFamily="49" charset="-128"/>
                <a:cs typeface="Times New Roman" panose="02020603050405020304" pitchFamily="18" charset="0"/>
              </a:rPr>
              <a:t>年度新入社員一同</a:t>
            </a:r>
            <a:endParaRPr lang="en-US" altLang="ja-JP" sz="1800" kern="100">
              <a:effectLst/>
              <a:latin typeface="ＭＳ ゴシック" panose="020B0609070205080204" pitchFamily="49" charset="-128"/>
              <a:cs typeface="Times New Roman" panose="02020603050405020304" pitchFamily="18" charset="0"/>
            </a:endParaRPr>
          </a:p>
          <a:p>
            <a:r>
              <a:rPr lang="ja-JP" altLang="en-US" sz="1800" kern="100">
                <a:effectLst/>
                <a:latin typeface="ＭＳ ゴシック" panose="020B0609070205080204" pitchFamily="49" charset="-128"/>
                <a:cs typeface="Times New Roman" panose="02020603050405020304" pitchFamily="18" charset="0"/>
              </a:rPr>
              <a:t>作成者</a:t>
            </a:r>
            <a:r>
              <a:rPr lang="en-US" altLang="ja-JP" sz="1800" kern="100">
                <a:effectLst/>
                <a:latin typeface="ＭＳ ゴシック" panose="020B0609070205080204" pitchFamily="49" charset="-128"/>
                <a:cs typeface="Times New Roman" panose="02020603050405020304" pitchFamily="18" charset="0"/>
              </a:rPr>
              <a:t>:</a:t>
            </a:r>
            <a:r>
              <a:rPr lang="zh-TW" altLang="en-US" sz="1800" kern="100">
                <a:effectLst/>
                <a:latin typeface="ＭＳ ゴシック" panose="020B0609070205080204" pitchFamily="49" charset="-128"/>
                <a:cs typeface="Times New Roman" panose="02020603050405020304" pitchFamily="18" charset="0"/>
              </a:rPr>
              <a:t>仙石 友輝</a:t>
            </a:r>
            <a:endParaRPr lang="en-US" altLang="zh-TW" sz="1800" kern="100">
              <a:effectLst/>
              <a:latin typeface="ＭＳ ゴシック" panose="020B0609070205080204" pitchFamily="49" charset="-128"/>
              <a:cs typeface="Times New Roman" panose="02020603050405020304" pitchFamily="18" charset="0"/>
            </a:endParaRPr>
          </a:p>
          <a:p>
            <a:r>
              <a:rPr lang="ja-JP" altLang="en-US" sz="1800" kern="100">
                <a:latin typeface="ＭＳ ゴシック" panose="020B0609070205080204" pitchFamily="49" charset="-128"/>
                <a:cs typeface="Times New Roman" panose="02020603050405020304" pitchFamily="18" charset="0"/>
              </a:rPr>
              <a:t>共同作業者</a:t>
            </a:r>
            <a:r>
              <a:rPr lang="en-US" altLang="ja-JP" sz="1800" kern="100">
                <a:latin typeface="ＭＳ ゴシック" panose="020B0609070205080204" pitchFamily="49" charset="-128"/>
                <a:cs typeface="Times New Roman" panose="02020603050405020304" pitchFamily="18" charset="0"/>
              </a:rPr>
              <a:t>:</a:t>
            </a:r>
            <a:r>
              <a:rPr lang="zh-TW" altLang="en-US" sz="1800" kern="100">
                <a:effectLst/>
                <a:latin typeface="ＭＳ ゴシック" panose="020B0609070205080204" pitchFamily="49" charset="-128"/>
                <a:cs typeface="Times New Roman" panose="02020603050405020304" pitchFamily="18" charset="0"/>
              </a:rPr>
              <a:t>薄井 茜、髙橋 佑梨、村山 晴基</a:t>
            </a:r>
            <a:endParaRPr kumimoji="1" lang="ja-JP" altLang="en-US">
              <a:latin typeface="ＭＳ ゴシック" panose="020B0609070205080204" pitchFamily="49" charset="-128"/>
            </a:endParaRPr>
          </a:p>
        </p:txBody>
      </p:sp>
    </p:spTree>
    <p:extLst>
      <p:ext uri="{BB962C8B-B14F-4D97-AF65-F5344CB8AC3E}">
        <p14:creationId xmlns:p14="http://schemas.microsoft.com/office/powerpoint/2010/main" val="2128380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C430C60-4414-4951-B646-5D797AD3536F}"/>
              </a:ext>
            </a:extLst>
          </p:cNvPr>
          <p:cNvSpPr>
            <a:spLocks noGrp="1"/>
          </p:cNvSpPr>
          <p:nvPr>
            <p:ph type="title"/>
          </p:nvPr>
        </p:nvSpPr>
        <p:spPr/>
        <p:txBody>
          <a:bodyPr/>
          <a:lstStyle/>
          <a:p>
            <a:r>
              <a:rPr lang="en-US" altLang="ja-JP" b="0" i="0">
                <a:latin typeface="ＭＳ ゴシック" panose="020B0609070205080204" pitchFamily="49" charset="-128"/>
              </a:rPr>
              <a:t>2.</a:t>
            </a:r>
            <a:r>
              <a:rPr lang="ja-JP" altLang="en-US" b="0" i="0">
                <a:latin typeface="ＭＳ ゴシック" panose="020B0609070205080204" pitchFamily="49" charset="-128"/>
              </a:rPr>
              <a:t>テストの</a:t>
            </a:r>
            <a:r>
              <a:rPr kumimoji="1" lang="ja-JP" altLang="en-US" b="0" i="0">
                <a:latin typeface="ＭＳ ゴシック" panose="020B0609070205080204" pitchFamily="49" charset="-128"/>
              </a:rPr>
              <a:t>全体像</a:t>
            </a:r>
          </a:p>
        </p:txBody>
      </p:sp>
      <p:grpSp>
        <p:nvGrpSpPr>
          <p:cNvPr id="6" name="グループ化 5">
            <a:extLst>
              <a:ext uri="{FF2B5EF4-FFF2-40B4-BE49-F238E27FC236}">
                <a16:creationId xmlns:a16="http://schemas.microsoft.com/office/drawing/2014/main" id="{A91F8935-FD9F-4267-BDE3-8D97EDF9AE77}"/>
              </a:ext>
            </a:extLst>
          </p:cNvPr>
          <p:cNvGrpSpPr/>
          <p:nvPr/>
        </p:nvGrpSpPr>
        <p:grpSpPr>
          <a:xfrm>
            <a:off x="4226073" y="1500155"/>
            <a:ext cx="5756127" cy="943712"/>
            <a:chOff x="3297938" y="-1320955"/>
            <a:chExt cx="6176934" cy="1470403"/>
          </a:xfrm>
        </p:grpSpPr>
        <p:sp>
          <p:nvSpPr>
            <p:cNvPr id="7" name="四角形: 上の 2 つの角を丸める 6">
              <a:extLst>
                <a:ext uri="{FF2B5EF4-FFF2-40B4-BE49-F238E27FC236}">
                  <a16:creationId xmlns:a16="http://schemas.microsoft.com/office/drawing/2014/main" id="{8829C9D9-C089-4AC2-B269-0EDFB55CD042}"/>
                </a:ext>
              </a:extLst>
            </p:cNvPr>
            <p:cNvSpPr/>
            <p:nvPr/>
          </p:nvSpPr>
          <p:spPr>
            <a:xfrm rot="5400000">
              <a:off x="5675210" y="-3656826"/>
              <a:ext cx="1417752" cy="6172295"/>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ja-JP" altLang="en-US">
                <a:ea typeface="ＭＳ ゴシック" panose="020B0609070205080204" pitchFamily="49" charset="-128"/>
              </a:endParaRPr>
            </a:p>
          </p:txBody>
        </p:sp>
        <p:sp>
          <p:nvSpPr>
            <p:cNvPr id="8" name="四角形: 上の 2 つの角を丸める 4">
              <a:extLst>
                <a:ext uri="{FF2B5EF4-FFF2-40B4-BE49-F238E27FC236}">
                  <a16:creationId xmlns:a16="http://schemas.microsoft.com/office/drawing/2014/main" id="{4429C5A4-0299-494E-A393-3C391477FEBB}"/>
                </a:ext>
              </a:extLst>
            </p:cNvPr>
            <p:cNvSpPr txBox="1"/>
            <p:nvPr/>
          </p:nvSpPr>
          <p:spPr>
            <a:xfrm>
              <a:off x="3431498" y="-1320955"/>
              <a:ext cx="6043374" cy="147040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36195" rIns="72390" bIns="36195" numCol="1" spcCol="1270" anchor="ctr" anchorCtr="0">
              <a:noAutofit/>
            </a:bodyPr>
            <a:lstStyle/>
            <a:p>
              <a:pPr marL="171450" lvl="1" indent="-171450" defTabSz="844550">
                <a:lnSpc>
                  <a:spcPct val="90000"/>
                </a:lnSpc>
                <a:spcBef>
                  <a:spcPct val="0"/>
                </a:spcBef>
                <a:spcAft>
                  <a:spcPct val="15000"/>
                </a:spcAft>
                <a:buChar char="•"/>
              </a:pPr>
              <a:r>
                <a:rPr lang="en-US" altLang="ja-JP" sz="1900">
                  <a:latin typeface="メイリオ" panose="020B0604030504040204" pitchFamily="50" charset="-128"/>
                  <a:ea typeface="メイリオ" panose="020B0604030504040204" pitchFamily="50" charset="-128"/>
                </a:rPr>
                <a:t>GoogleTest:</a:t>
              </a:r>
              <a:r>
                <a:rPr lang="ja-JP" altLang="en-US" sz="1900">
                  <a:latin typeface="メイリオ" panose="020B0604030504040204" pitchFamily="50" charset="-128"/>
                  <a:ea typeface="メイリオ" panose="020B0604030504040204" pitchFamily="50" charset="-128"/>
                </a:rPr>
                <a:t>テストケース</a:t>
              </a:r>
              <a:r>
                <a:rPr lang="en-US" altLang="ja-JP" sz="1900">
                  <a:latin typeface="メイリオ" panose="020B0604030504040204" pitchFamily="50" charset="-128"/>
                  <a:ea typeface="メイリオ" panose="020B0604030504040204" pitchFamily="50" charset="-128"/>
                </a:rPr>
                <a:t>,</a:t>
              </a:r>
              <a:r>
                <a:rPr lang="ja-JP" altLang="en-US" sz="1900">
                  <a:latin typeface="メイリオ" panose="020B0604030504040204" pitchFamily="50" charset="-128"/>
                  <a:ea typeface="メイリオ" panose="020B0604030504040204" pitchFamily="50" charset="-128"/>
                </a:rPr>
                <a:t>期待値検証マクロの提供</a:t>
              </a:r>
              <a:endParaRPr lang="ja-JP" altLang="en-US" sz="1900">
                <a:ea typeface="ＭＳ ゴシック" panose="020B0609070205080204" pitchFamily="49" charset="-128"/>
              </a:endParaRPr>
            </a:p>
            <a:p>
              <a:pPr marL="171450" lvl="1" indent="-171450" defTabSz="844550">
                <a:lnSpc>
                  <a:spcPct val="90000"/>
                </a:lnSpc>
                <a:spcBef>
                  <a:spcPct val="0"/>
                </a:spcBef>
                <a:spcAft>
                  <a:spcPct val="15000"/>
                </a:spcAft>
                <a:buChar char="•"/>
              </a:pPr>
              <a:r>
                <a:rPr lang="en-US" altLang="ja-JP" sz="1900">
                  <a:latin typeface="メイリオ" panose="020B0604030504040204" pitchFamily="50" charset="-128"/>
                  <a:ea typeface="メイリオ" panose="020B0604030504040204" pitchFamily="50" charset="-128"/>
                </a:rPr>
                <a:t>FFF:</a:t>
              </a:r>
              <a:r>
                <a:rPr lang="ja-JP" altLang="en-US" sz="1900">
                  <a:latin typeface="メイリオ" panose="020B0604030504040204" pitchFamily="50" charset="-128"/>
                  <a:ea typeface="メイリオ" panose="020B0604030504040204" pitchFamily="50" charset="-128"/>
                </a:rPr>
                <a:t>関数の偽装マクロの提供</a:t>
              </a:r>
            </a:p>
          </p:txBody>
        </p:sp>
      </p:grpSp>
      <p:grpSp>
        <p:nvGrpSpPr>
          <p:cNvPr id="9" name="グループ化 8">
            <a:extLst>
              <a:ext uri="{FF2B5EF4-FFF2-40B4-BE49-F238E27FC236}">
                <a16:creationId xmlns:a16="http://schemas.microsoft.com/office/drawing/2014/main" id="{DD9857FC-C6F4-4A18-A4EA-09F28A77B032}"/>
              </a:ext>
            </a:extLst>
          </p:cNvPr>
          <p:cNvGrpSpPr/>
          <p:nvPr/>
        </p:nvGrpSpPr>
        <p:grpSpPr>
          <a:xfrm>
            <a:off x="1981200" y="1510953"/>
            <a:ext cx="2220723" cy="963063"/>
            <a:chOff x="5846528" y="622199"/>
            <a:chExt cx="2383071" cy="1500554"/>
          </a:xfrm>
        </p:grpSpPr>
        <p:sp>
          <p:nvSpPr>
            <p:cNvPr id="10" name="四角形: 角を丸くする 9">
              <a:extLst>
                <a:ext uri="{FF2B5EF4-FFF2-40B4-BE49-F238E27FC236}">
                  <a16:creationId xmlns:a16="http://schemas.microsoft.com/office/drawing/2014/main" id="{4F27C565-D639-4C67-B0D2-B23E85B068A5}"/>
                </a:ext>
              </a:extLst>
            </p:cNvPr>
            <p:cNvSpPr/>
            <p:nvPr/>
          </p:nvSpPr>
          <p:spPr>
            <a:xfrm>
              <a:off x="5846528" y="622199"/>
              <a:ext cx="2383071" cy="150055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四角形: 角を丸くする 4">
              <a:extLst>
                <a:ext uri="{FF2B5EF4-FFF2-40B4-BE49-F238E27FC236}">
                  <a16:creationId xmlns:a16="http://schemas.microsoft.com/office/drawing/2014/main" id="{154FAB58-E43C-4490-BF2E-B45D325C8EB0}"/>
                </a:ext>
              </a:extLst>
            </p:cNvPr>
            <p:cNvSpPr txBox="1"/>
            <p:nvPr/>
          </p:nvSpPr>
          <p:spPr>
            <a:xfrm>
              <a:off x="5919779" y="695450"/>
              <a:ext cx="2236569" cy="13540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43815" rIns="87630" bIns="43815" numCol="1" spcCol="1270" anchor="ctr" anchorCtr="0">
              <a:noAutofit/>
            </a:bodyPr>
            <a:lstStyle/>
            <a:p>
              <a:pPr algn="ctr" defTabSz="1022350">
                <a:lnSpc>
                  <a:spcPct val="90000"/>
                </a:lnSpc>
                <a:spcBef>
                  <a:spcPct val="0"/>
                </a:spcBef>
                <a:spcAft>
                  <a:spcPct val="35000"/>
                </a:spcAft>
              </a:pPr>
              <a:r>
                <a:rPr lang="ja-JP" altLang="en-US" sz="2300">
                  <a:latin typeface="メイリオ" panose="020B0604030504040204" pitchFamily="50" charset="-128"/>
                  <a:ea typeface="メイリオ" panose="020B0604030504040204" pitchFamily="50" charset="-128"/>
                </a:rPr>
                <a:t>テストケース</a:t>
              </a:r>
              <a:endParaRPr lang="en-US" altLang="ja-JP" sz="2300">
                <a:latin typeface="メイリオ" panose="020B0604030504040204" pitchFamily="50" charset="-128"/>
                <a:ea typeface="メイリオ" panose="020B0604030504040204" pitchFamily="50" charset="-128"/>
              </a:endParaRPr>
            </a:p>
            <a:p>
              <a:pPr algn="ctr" defTabSz="1022350">
                <a:lnSpc>
                  <a:spcPct val="90000"/>
                </a:lnSpc>
                <a:spcBef>
                  <a:spcPct val="0"/>
                </a:spcBef>
                <a:spcAft>
                  <a:spcPct val="35000"/>
                </a:spcAft>
              </a:pPr>
              <a:r>
                <a:rPr lang="ja-JP" altLang="en-US" sz="2300">
                  <a:latin typeface="メイリオ" panose="020B0604030504040204" pitchFamily="50" charset="-128"/>
                  <a:ea typeface="メイリオ" panose="020B0604030504040204" pitchFamily="50" charset="-128"/>
                </a:rPr>
                <a:t>作成</a:t>
              </a:r>
              <a:endParaRPr lang="ja-JP" altLang="en-US" sz="2300">
                <a:ea typeface="ＭＳ ゴシック" panose="020B0609070205080204" pitchFamily="49" charset="-128"/>
              </a:endParaRPr>
            </a:p>
          </p:txBody>
        </p:sp>
      </p:grpSp>
      <p:sp>
        <p:nvSpPr>
          <p:cNvPr id="12" name="矢印: 下 11">
            <a:extLst>
              <a:ext uri="{FF2B5EF4-FFF2-40B4-BE49-F238E27FC236}">
                <a16:creationId xmlns:a16="http://schemas.microsoft.com/office/drawing/2014/main" id="{4ED5390A-F97E-43A0-A9B9-D2D4A039FC54}"/>
              </a:ext>
            </a:extLst>
          </p:cNvPr>
          <p:cNvSpPr/>
          <p:nvPr/>
        </p:nvSpPr>
        <p:spPr>
          <a:xfrm>
            <a:off x="5159131" y="2629323"/>
            <a:ext cx="1441939" cy="4454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ea typeface="ＭＳ ゴシック" panose="020B0609070205080204" pitchFamily="49" charset="-128"/>
            </a:endParaRPr>
          </a:p>
        </p:txBody>
      </p:sp>
      <p:grpSp>
        <p:nvGrpSpPr>
          <p:cNvPr id="13" name="グループ化 12">
            <a:extLst>
              <a:ext uri="{FF2B5EF4-FFF2-40B4-BE49-F238E27FC236}">
                <a16:creationId xmlns:a16="http://schemas.microsoft.com/office/drawing/2014/main" id="{05CB8373-652B-4E4C-B49E-2DD5906CD04C}"/>
              </a:ext>
            </a:extLst>
          </p:cNvPr>
          <p:cNvGrpSpPr/>
          <p:nvPr/>
        </p:nvGrpSpPr>
        <p:grpSpPr>
          <a:xfrm>
            <a:off x="4226073" y="3311345"/>
            <a:ext cx="5756127" cy="943712"/>
            <a:chOff x="3297938" y="-1320955"/>
            <a:chExt cx="6176934" cy="1470403"/>
          </a:xfrm>
        </p:grpSpPr>
        <p:sp>
          <p:nvSpPr>
            <p:cNvPr id="14" name="四角形: 上の 2 つの角を丸める 13">
              <a:extLst>
                <a:ext uri="{FF2B5EF4-FFF2-40B4-BE49-F238E27FC236}">
                  <a16:creationId xmlns:a16="http://schemas.microsoft.com/office/drawing/2014/main" id="{A640A5EE-A949-4847-AD0F-75D4AA1DBFD4}"/>
                </a:ext>
              </a:extLst>
            </p:cNvPr>
            <p:cNvSpPr/>
            <p:nvPr/>
          </p:nvSpPr>
          <p:spPr>
            <a:xfrm rot="5400000">
              <a:off x="5675210" y="-3656826"/>
              <a:ext cx="1417752" cy="6172295"/>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ja-JP" altLang="en-US">
                <a:ea typeface="ＭＳ ゴシック" panose="020B0609070205080204" pitchFamily="49" charset="-128"/>
              </a:endParaRPr>
            </a:p>
          </p:txBody>
        </p:sp>
        <p:sp>
          <p:nvSpPr>
            <p:cNvPr id="15" name="四角形: 上の 2 つの角を丸める 4">
              <a:extLst>
                <a:ext uri="{FF2B5EF4-FFF2-40B4-BE49-F238E27FC236}">
                  <a16:creationId xmlns:a16="http://schemas.microsoft.com/office/drawing/2014/main" id="{D08E73E3-EC0F-48A5-BF21-17F7D82F94D8}"/>
                </a:ext>
              </a:extLst>
            </p:cNvPr>
            <p:cNvSpPr txBox="1"/>
            <p:nvPr/>
          </p:nvSpPr>
          <p:spPr>
            <a:xfrm>
              <a:off x="3431498" y="-1320955"/>
              <a:ext cx="6043374" cy="147040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36195" rIns="72390" bIns="36195" numCol="1" spcCol="1270" anchor="ctr" anchorCtr="0">
              <a:noAutofit/>
            </a:bodyPr>
            <a:lstStyle/>
            <a:p>
              <a:pPr marL="171450" lvl="1" indent="-171450" defTabSz="844550">
                <a:lnSpc>
                  <a:spcPct val="90000"/>
                </a:lnSpc>
                <a:spcAft>
                  <a:spcPct val="15000"/>
                </a:spcAft>
                <a:buChar char="•"/>
              </a:pPr>
              <a:r>
                <a:rPr lang="ja-JP" altLang="en-US" sz="1400">
                  <a:latin typeface="メイリオ" panose="020B0604030504040204" pitchFamily="50" charset="-128"/>
                  <a:ea typeface="メイリオ" panose="020B0604030504040204" pitchFamily="50" charset="-128"/>
                </a:rPr>
                <a:t>テスト対象</a:t>
              </a:r>
              <a:r>
                <a:rPr lang="en-US" altLang="ja-JP" sz="1400">
                  <a:latin typeface="メイリオ" panose="020B0604030504040204" pitchFamily="50" charset="-128"/>
                  <a:ea typeface="メイリオ" panose="020B0604030504040204" pitchFamily="50" charset="-128"/>
                </a:rPr>
                <a:t>:GoogleTest</a:t>
              </a:r>
              <a:r>
                <a:rPr lang="ja-JP" altLang="en-US" sz="1400">
                  <a:latin typeface="メイリオ" panose="020B0604030504040204" pitchFamily="50" charset="-128"/>
                  <a:ea typeface="メイリオ" panose="020B0604030504040204" pitchFamily="50" charset="-128"/>
                </a:rPr>
                <a:t>からコールされ、</a:t>
              </a:r>
              <a:r>
                <a:rPr lang="en-US" altLang="ja-JP" sz="1400">
                  <a:latin typeface="メイリオ" panose="020B0604030504040204" pitchFamily="50" charset="-128"/>
                  <a:ea typeface="メイリオ" panose="020B0604030504040204" pitchFamily="50" charset="-128"/>
                </a:rPr>
                <a:t>FFF</a:t>
              </a:r>
              <a:r>
                <a:rPr lang="ja-JP" altLang="en-US" sz="1400">
                  <a:latin typeface="メイリオ" panose="020B0604030504040204" pitchFamily="50" charset="-128"/>
                  <a:ea typeface="メイリオ" panose="020B0604030504040204" pitchFamily="50" charset="-128"/>
                </a:rPr>
                <a:t>で偽装された関数をコールし処理を終える</a:t>
              </a:r>
              <a:endParaRPr lang="en-US" altLang="ja-JP" sz="1400">
                <a:latin typeface="メイリオ" panose="020B0604030504040204" pitchFamily="50" charset="-128"/>
                <a:ea typeface="メイリオ" panose="020B0604030504040204" pitchFamily="50" charset="-128"/>
              </a:endParaRPr>
            </a:p>
            <a:p>
              <a:pPr marL="171450" lvl="1" indent="-171450" defTabSz="844550">
                <a:lnSpc>
                  <a:spcPct val="90000"/>
                </a:lnSpc>
                <a:spcAft>
                  <a:spcPct val="15000"/>
                </a:spcAft>
                <a:buChar char="•"/>
              </a:pPr>
              <a:r>
                <a:rPr lang="en-US" altLang="ja-JP" sz="1400">
                  <a:latin typeface="メイリオ" panose="020B0604030504040204" pitchFamily="50" charset="-128"/>
                  <a:ea typeface="メイリオ" panose="020B0604030504040204" pitchFamily="50" charset="-128"/>
                </a:rPr>
                <a:t>GoogleTest:</a:t>
              </a:r>
              <a:r>
                <a:rPr lang="ja-JP" altLang="en-US" sz="1400">
                  <a:latin typeface="メイリオ" panose="020B0604030504040204" pitchFamily="50" charset="-128"/>
                  <a:ea typeface="メイリオ" panose="020B0604030504040204" pitchFamily="50" charset="-128"/>
                </a:rPr>
                <a:t>期待値を検証しながら</a:t>
              </a:r>
              <a:r>
                <a:rPr lang="en-US" altLang="ja-JP" sz="1400">
                  <a:latin typeface="メイリオ" panose="020B0604030504040204" pitchFamily="50" charset="-128"/>
                  <a:ea typeface="メイリオ" panose="020B0604030504040204" pitchFamily="50" charset="-128"/>
                </a:rPr>
                <a:t>,</a:t>
              </a:r>
              <a:r>
                <a:rPr lang="ja-JP" altLang="en-US" sz="1400">
                  <a:latin typeface="メイリオ" panose="020B0604030504040204" pitchFamily="50" charset="-128"/>
                  <a:ea typeface="メイリオ" panose="020B0604030504040204" pitchFamily="50" charset="-128"/>
                </a:rPr>
                <a:t>複数個あるテストケースを</a:t>
              </a:r>
              <a:r>
                <a:rPr lang="en-US" altLang="ja-JP" sz="1400">
                  <a:latin typeface="メイリオ" panose="020B0604030504040204" pitchFamily="50" charset="-128"/>
                  <a:ea typeface="メイリオ" panose="020B0604030504040204" pitchFamily="50" charset="-128"/>
                </a:rPr>
                <a:t>1</a:t>
              </a:r>
              <a:r>
                <a:rPr lang="ja-JP" altLang="en-US" sz="1400">
                  <a:latin typeface="メイリオ" panose="020B0604030504040204" pitchFamily="50" charset="-128"/>
                  <a:ea typeface="メイリオ" panose="020B0604030504040204" pitchFamily="50" charset="-128"/>
                </a:rPr>
                <a:t>つずつ逐次的に実行</a:t>
              </a:r>
            </a:p>
          </p:txBody>
        </p:sp>
      </p:grpSp>
      <p:grpSp>
        <p:nvGrpSpPr>
          <p:cNvPr id="16" name="グループ化 15">
            <a:extLst>
              <a:ext uri="{FF2B5EF4-FFF2-40B4-BE49-F238E27FC236}">
                <a16:creationId xmlns:a16="http://schemas.microsoft.com/office/drawing/2014/main" id="{3B7E6BED-67F9-4FC0-ACB7-2ADA85E63A10}"/>
              </a:ext>
            </a:extLst>
          </p:cNvPr>
          <p:cNvGrpSpPr/>
          <p:nvPr/>
        </p:nvGrpSpPr>
        <p:grpSpPr>
          <a:xfrm>
            <a:off x="1981200" y="3322143"/>
            <a:ext cx="2220723" cy="963063"/>
            <a:chOff x="5846528" y="622199"/>
            <a:chExt cx="2383071" cy="1500554"/>
          </a:xfrm>
        </p:grpSpPr>
        <p:sp>
          <p:nvSpPr>
            <p:cNvPr id="17" name="四角形: 角を丸くする 16">
              <a:extLst>
                <a:ext uri="{FF2B5EF4-FFF2-40B4-BE49-F238E27FC236}">
                  <a16:creationId xmlns:a16="http://schemas.microsoft.com/office/drawing/2014/main" id="{26B1B65C-6117-4941-9F09-60C6C50EF743}"/>
                </a:ext>
              </a:extLst>
            </p:cNvPr>
            <p:cNvSpPr/>
            <p:nvPr/>
          </p:nvSpPr>
          <p:spPr>
            <a:xfrm>
              <a:off x="5846528" y="622199"/>
              <a:ext cx="2383071" cy="150055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四角形: 角を丸くする 4">
              <a:extLst>
                <a:ext uri="{FF2B5EF4-FFF2-40B4-BE49-F238E27FC236}">
                  <a16:creationId xmlns:a16="http://schemas.microsoft.com/office/drawing/2014/main" id="{BCA3ACAE-2157-4EB6-89A7-12A5370144DD}"/>
                </a:ext>
              </a:extLst>
            </p:cNvPr>
            <p:cNvSpPr txBox="1"/>
            <p:nvPr/>
          </p:nvSpPr>
          <p:spPr>
            <a:xfrm>
              <a:off x="5919779" y="695450"/>
              <a:ext cx="2236569" cy="13540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43815" rIns="87630" bIns="43815" numCol="1" spcCol="1270" anchor="ctr" anchorCtr="0">
              <a:noAutofit/>
            </a:bodyPr>
            <a:lstStyle/>
            <a:p>
              <a:pPr lvl="0" algn="ctr"/>
              <a:r>
                <a:rPr lang="ja-JP" altLang="en-US" sz="2400">
                  <a:latin typeface="メイリオ" panose="020B0604030504040204" pitchFamily="50" charset="-128"/>
                  <a:ea typeface="メイリオ" panose="020B0604030504040204" pitchFamily="50" charset="-128"/>
                </a:rPr>
                <a:t>テスト実施</a:t>
              </a:r>
            </a:p>
          </p:txBody>
        </p:sp>
      </p:grpSp>
      <p:grpSp>
        <p:nvGrpSpPr>
          <p:cNvPr id="19" name="グループ化 18">
            <a:extLst>
              <a:ext uri="{FF2B5EF4-FFF2-40B4-BE49-F238E27FC236}">
                <a16:creationId xmlns:a16="http://schemas.microsoft.com/office/drawing/2014/main" id="{71BACDD7-812B-4AB3-ADA8-30CA1988E979}"/>
              </a:ext>
            </a:extLst>
          </p:cNvPr>
          <p:cNvGrpSpPr/>
          <p:nvPr/>
        </p:nvGrpSpPr>
        <p:grpSpPr>
          <a:xfrm>
            <a:off x="4226073" y="5156327"/>
            <a:ext cx="5756127" cy="943712"/>
            <a:chOff x="3297938" y="-1320955"/>
            <a:chExt cx="6176934" cy="1470403"/>
          </a:xfrm>
        </p:grpSpPr>
        <p:sp>
          <p:nvSpPr>
            <p:cNvPr id="20" name="四角形: 上の 2 つの角を丸める 19">
              <a:extLst>
                <a:ext uri="{FF2B5EF4-FFF2-40B4-BE49-F238E27FC236}">
                  <a16:creationId xmlns:a16="http://schemas.microsoft.com/office/drawing/2014/main" id="{CA6A08E2-91B2-4DEE-9DB1-36FACF90D394}"/>
                </a:ext>
              </a:extLst>
            </p:cNvPr>
            <p:cNvSpPr/>
            <p:nvPr/>
          </p:nvSpPr>
          <p:spPr>
            <a:xfrm rot="5400000">
              <a:off x="5675210" y="-3656826"/>
              <a:ext cx="1417752" cy="6172295"/>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ja-JP" altLang="en-US">
                <a:ea typeface="ＭＳ ゴシック" panose="020B0609070205080204" pitchFamily="49" charset="-128"/>
              </a:endParaRPr>
            </a:p>
          </p:txBody>
        </p:sp>
        <p:sp>
          <p:nvSpPr>
            <p:cNvPr id="21" name="四角形: 上の 2 つの角を丸める 4">
              <a:extLst>
                <a:ext uri="{FF2B5EF4-FFF2-40B4-BE49-F238E27FC236}">
                  <a16:creationId xmlns:a16="http://schemas.microsoft.com/office/drawing/2014/main" id="{6C64FDAC-541F-4DFC-951C-F1F5F393763B}"/>
                </a:ext>
              </a:extLst>
            </p:cNvPr>
            <p:cNvSpPr txBox="1"/>
            <p:nvPr/>
          </p:nvSpPr>
          <p:spPr>
            <a:xfrm>
              <a:off x="3431498" y="-1320955"/>
              <a:ext cx="6043374" cy="147040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36195" rIns="72390" bIns="36195" numCol="1" spcCol="1270" anchor="ctr" anchorCtr="0">
              <a:noAutofit/>
            </a:bodyPr>
            <a:lstStyle/>
            <a:p>
              <a:pPr marL="171450" lvl="1" indent="-171450" defTabSz="844550">
                <a:lnSpc>
                  <a:spcPct val="90000"/>
                </a:lnSpc>
                <a:spcAft>
                  <a:spcPct val="15000"/>
                </a:spcAft>
                <a:buChar char="•"/>
              </a:pPr>
              <a:r>
                <a:rPr lang="en-US" altLang="ja-JP" sz="1900">
                  <a:latin typeface="メイリオ" panose="020B0604030504040204" pitchFamily="50" charset="-128"/>
                  <a:ea typeface="メイリオ" panose="020B0604030504040204" pitchFamily="50" charset="-128"/>
                </a:rPr>
                <a:t>GoogleTest:</a:t>
              </a:r>
              <a:r>
                <a:rPr lang="ja-JP" altLang="en-US" sz="1900">
                  <a:latin typeface="メイリオ" panose="020B0604030504040204" pitchFamily="50" charset="-128"/>
                  <a:ea typeface="メイリオ" panose="020B0604030504040204" pitchFamily="50" charset="-128"/>
                </a:rPr>
                <a:t>テスト結果レポート作成</a:t>
              </a:r>
            </a:p>
          </p:txBody>
        </p:sp>
      </p:grpSp>
      <p:grpSp>
        <p:nvGrpSpPr>
          <p:cNvPr id="22" name="グループ化 21">
            <a:extLst>
              <a:ext uri="{FF2B5EF4-FFF2-40B4-BE49-F238E27FC236}">
                <a16:creationId xmlns:a16="http://schemas.microsoft.com/office/drawing/2014/main" id="{68EF2AAE-CF2C-4849-A475-CACD0A35805B}"/>
              </a:ext>
            </a:extLst>
          </p:cNvPr>
          <p:cNvGrpSpPr/>
          <p:nvPr/>
        </p:nvGrpSpPr>
        <p:grpSpPr>
          <a:xfrm>
            <a:off x="1981200" y="5167125"/>
            <a:ext cx="2220723" cy="963063"/>
            <a:chOff x="5846528" y="622199"/>
            <a:chExt cx="2383071" cy="1500554"/>
          </a:xfrm>
        </p:grpSpPr>
        <p:sp>
          <p:nvSpPr>
            <p:cNvPr id="23" name="四角形: 角を丸くする 22">
              <a:extLst>
                <a:ext uri="{FF2B5EF4-FFF2-40B4-BE49-F238E27FC236}">
                  <a16:creationId xmlns:a16="http://schemas.microsoft.com/office/drawing/2014/main" id="{078E5101-1546-48E7-B133-03EEF2DB6B78}"/>
                </a:ext>
              </a:extLst>
            </p:cNvPr>
            <p:cNvSpPr/>
            <p:nvPr/>
          </p:nvSpPr>
          <p:spPr>
            <a:xfrm>
              <a:off x="5846528" y="622199"/>
              <a:ext cx="2383071" cy="150055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四角形: 角を丸くする 4">
              <a:extLst>
                <a:ext uri="{FF2B5EF4-FFF2-40B4-BE49-F238E27FC236}">
                  <a16:creationId xmlns:a16="http://schemas.microsoft.com/office/drawing/2014/main" id="{FD6785E5-342A-4A79-B9AE-3BE65C97A471}"/>
                </a:ext>
              </a:extLst>
            </p:cNvPr>
            <p:cNvSpPr txBox="1"/>
            <p:nvPr/>
          </p:nvSpPr>
          <p:spPr>
            <a:xfrm>
              <a:off x="5919779" y="695450"/>
              <a:ext cx="2236569" cy="13540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43815" rIns="87630" bIns="43815" numCol="1" spcCol="1270" anchor="ctr" anchorCtr="0">
              <a:noAutofit/>
            </a:bodyPr>
            <a:lstStyle/>
            <a:p>
              <a:pPr algn="ctr" defTabSz="1022350">
                <a:lnSpc>
                  <a:spcPct val="90000"/>
                </a:lnSpc>
                <a:spcAft>
                  <a:spcPct val="35000"/>
                </a:spcAft>
              </a:pPr>
              <a:r>
                <a:rPr lang="ja-JP" altLang="en-US" sz="2400">
                  <a:latin typeface="メイリオ" panose="020B0604030504040204" pitchFamily="50" charset="-128"/>
                  <a:ea typeface="メイリオ" panose="020B0604030504040204" pitchFamily="50" charset="-128"/>
                </a:rPr>
                <a:t>テスト終了</a:t>
              </a:r>
            </a:p>
          </p:txBody>
        </p:sp>
      </p:grpSp>
      <p:sp>
        <p:nvSpPr>
          <p:cNvPr id="25" name="矢印: 下 24">
            <a:extLst>
              <a:ext uri="{FF2B5EF4-FFF2-40B4-BE49-F238E27FC236}">
                <a16:creationId xmlns:a16="http://schemas.microsoft.com/office/drawing/2014/main" id="{C69087BA-5CCC-4A3A-B6BA-7DA0D2DBBCB2}"/>
              </a:ext>
            </a:extLst>
          </p:cNvPr>
          <p:cNvSpPr/>
          <p:nvPr/>
        </p:nvSpPr>
        <p:spPr>
          <a:xfrm>
            <a:off x="5159131" y="4485711"/>
            <a:ext cx="1441939" cy="4454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ea typeface="ＭＳ ゴシック" panose="020B0609070205080204" pitchFamily="49" charset="-128"/>
            </a:endParaRPr>
          </a:p>
        </p:txBody>
      </p:sp>
    </p:spTree>
    <p:extLst>
      <p:ext uri="{BB962C8B-B14F-4D97-AF65-F5344CB8AC3E}">
        <p14:creationId xmlns:p14="http://schemas.microsoft.com/office/powerpoint/2010/main" val="3882029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EF8B5-5A2E-414A-9AEF-20D703225315}"/>
              </a:ext>
            </a:extLst>
          </p:cNvPr>
          <p:cNvSpPr>
            <a:spLocks noGrp="1"/>
          </p:cNvSpPr>
          <p:nvPr>
            <p:ph type="title"/>
          </p:nvPr>
        </p:nvSpPr>
        <p:spPr/>
        <p:txBody>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(1/7)</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CBDD7EED-CFB5-4572-A9B3-50D11CA5306E}"/>
              </a:ext>
            </a:extLst>
          </p:cNvPr>
          <p:cNvSpPr>
            <a:spLocks noGrp="1"/>
          </p:cNvSpPr>
          <p:nvPr>
            <p:ph idx="1"/>
          </p:nvPr>
        </p:nvSpPr>
        <p:spPr/>
        <p:txBody>
          <a:bodyPr/>
          <a:lstStyle/>
          <a:p>
            <a:pPr algn="just"/>
            <a:r>
              <a:rPr lang="ja-JP" altLang="en-US" sz="1800" kern="100">
                <a:effectLst/>
                <a:latin typeface="ＭＳ ゴシック" panose="020B0609070205080204" pitchFamily="49" charset="-128"/>
                <a:cs typeface="Times New Roman" panose="02020603050405020304" pitchFamily="18" charset="0"/>
              </a:rPr>
              <a:t>今回の</a:t>
            </a:r>
            <a:r>
              <a:rPr lang="ja-JP" altLang="ja-JP" sz="1800" kern="100">
                <a:effectLst/>
                <a:latin typeface="ＭＳ ゴシック" panose="020B0609070205080204" pitchFamily="49" charset="-128"/>
                <a:cs typeface="Times New Roman" panose="02020603050405020304" pitchFamily="18" charset="0"/>
              </a:rPr>
              <a:t>テスト対象はカップラーメンタイマ</a:t>
            </a:r>
            <a:r>
              <a:rPr lang="ja-JP" altLang="en-US" sz="1800" kern="100">
                <a:latin typeface="ＭＳ ゴシック" panose="020B0609070205080204" pitchFamily="49" charset="-128"/>
                <a:cs typeface="Times New Roman" panose="02020603050405020304" pitchFamily="18" charset="0"/>
              </a:rPr>
              <a:t>のソースコード</a:t>
            </a:r>
            <a:r>
              <a:rPr lang="ja-JP" altLang="ja-JP" sz="1800" kern="100">
                <a:effectLst/>
                <a:latin typeface="ＭＳ ゴシック" panose="020B0609070205080204" pitchFamily="49" charset="-128"/>
                <a:cs typeface="Times New Roman" panose="02020603050405020304" pitchFamily="18" charset="0"/>
              </a:rPr>
              <a:t>です。</a:t>
            </a:r>
            <a:r>
              <a:rPr lang="ja-JP" altLang="en-US" sz="1800" kern="100">
                <a:effectLst/>
                <a:latin typeface="ＭＳ ゴシック" panose="020B0609070205080204" pitchFamily="49" charset="-128"/>
                <a:cs typeface="Times New Roman" panose="02020603050405020304" pitchFamily="18" charset="0"/>
              </a:rPr>
              <a:t>このカップラーメンタイマは</a:t>
            </a:r>
            <a:r>
              <a:rPr lang="en-US" altLang="ja-JP" sz="1800" kern="100">
                <a:effectLst/>
                <a:latin typeface="ＭＳ ゴシック" panose="020B0609070205080204" pitchFamily="49" charset="-128"/>
                <a:cs typeface="Times New Roman" panose="02020603050405020304" pitchFamily="18" charset="0"/>
              </a:rPr>
              <a:t>TOPPERS</a:t>
            </a:r>
            <a:r>
              <a:rPr lang="ja-JP" altLang="en-US" sz="1800" kern="100">
                <a:effectLst/>
                <a:latin typeface="ＭＳ ゴシック" panose="020B0609070205080204" pitchFamily="49" charset="-128"/>
                <a:cs typeface="Times New Roman" panose="02020603050405020304" pitchFamily="18" charset="0"/>
              </a:rPr>
              <a:t>のアプリケーションタスクとして実装されております。</a:t>
            </a:r>
            <a:r>
              <a:rPr lang="ja-JP" altLang="ja-JP" sz="1800" kern="100">
                <a:effectLst/>
                <a:latin typeface="ＭＳ ゴシック" panose="020B0609070205080204" pitchFamily="49" charset="-128"/>
                <a:cs typeface="Times New Roman" panose="02020603050405020304" pitchFamily="18" charset="0"/>
              </a:rPr>
              <a:t>カップラーメンタイマの</a:t>
            </a:r>
            <a:r>
              <a:rPr lang="ja-JP" altLang="en-US" sz="1800" kern="100">
                <a:effectLst/>
                <a:latin typeface="ＭＳ ゴシック" panose="020B0609070205080204" pitchFamily="49" charset="-128"/>
                <a:cs typeface="Times New Roman" panose="02020603050405020304" pitchFamily="18" charset="0"/>
              </a:rPr>
              <a:t>ソースコードや、</a:t>
            </a:r>
            <a:r>
              <a:rPr lang="ja-JP" altLang="ja-JP" sz="1800" kern="100">
                <a:effectLst/>
                <a:latin typeface="ＭＳ ゴシック" panose="020B0609070205080204" pitchFamily="49" charset="-128"/>
                <a:cs typeface="Times New Roman" panose="02020603050405020304" pitchFamily="18" charset="0"/>
              </a:rPr>
              <a:t>外観</a:t>
            </a:r>
            <a:r>
              <a:rPr lang="ja-JP" altLang="en-US" sz="1800" kern="100">
                <a:effectLst/>
                <a:latin typeface="ＭＳ ゴシック" panose="020B0609070205080204" pitchFamily="49" charset="-128"/>
                <a:cs typeface="Times New Roman" panose="02020603050405020304" pitchFamily="18" charset="0"/>
              </a:rPr>
              <a:t>、</a:t>
            </a:r>
            <a:r>
              <a:rPr lang="ja-JP" altLang="ja-JP" sz="1800" kern="100">
                <a:effectLst/>
                <a:latin typeface="ＭＳ ゴシック" panose="020B0609070205080204" pitchFamily="49" charset="-128"/>
                <a:cs typeface="Times New Roman" panose="02020603050405020304" pitchFamily="18" charset="0"/>
              </a:rPr>
              <a:t>仕様、開発環境等は、</a:t>
            </a:r>
            <a:r>
              <a:rPr lang="ja-JP" altLang="en-US" sz="1800" kern="100">
                <a:effectLst/>
                <a:latin typeface="ＭＳ ゴシック" panose="020B0609070205080204" pitchFamily="49" charset="-128"/>
                <a:cs typeface="Times New Roman" panose="02020603050405020304" pitchFamily="18" charset="0"/>
              </a:rPr>
              <a:t>第</a:t>
            </a:r>
            <a:r>
              <a:rPr lang="en-US" altLang="ja-JP" sz="1800" kern="100">
                <a:effectLst/>
                <a:latin typeface="ＭＳ ゴシック" panose="020B0609070205080204" pitchFamily="49" charset="-128"/>
                <a:cs typeface="Times New Roman" panose="02020603050405020304" pitchFamily="18" charset="0"/>
              </a:rPr>
              <a:t>11</a:t>
            </a:r>
            <a:r>
              <a:rPr lang="ja-JP" altLang="en-US" sz="1800" kern="100">
                <a:effectLst/>
                <a:latin typeface="ＭＳ ゴシック" panose="020B0609070205080204" pitchFamily="49" charset="-128"/>
                <a:cs typeface="Times New Roman" panose="02020603050405020304" pitchFamily="18" charset="0"/>
              </a:rPr>
              <a:t>回</a:t>
            </a:r>
            <a:r>
              <a:rPr lang="en-US" altLang="ja-JP" sz="1800" kern="100">
                <a:effectLst/>
                <a:latin typeface="ＭＳ ゴシック" panose="020B0609070205080204" pitchFamily="49" charset="-128"/>
                <a:cs typeface="Times New Roman" panose="02020603050405020304" pitchFamily="18" charset="0"/>
              </a:rPr>
              <a:t>TOPPERS</a:t>
            </a:r>
            <a:r>
              <a:rPr lang="ja-JP" altLang="en-US" sz="1800" kern="100">
                <a:effectLst/>
                <a:latin typeface="ＭＳ ゴシック" panose="020B0609070205080204" pitchFamily="49" charset="-128"/>
                <a:cs typeface="Times New Roman" panose="02020603050405020304" pitchFamily="18" charset="0"/>
              </a:rPr>
              <a:t>活用アイデア・アプリケーション開発コンテストの</a:t>
            </a:r>
            <a:r>
              <a:rPr lang="ja-JP" altLang="ja-JP" sz="1800" kern="100">
                <a:effectLst/>
                <a:latin typeface="ＭＳ ゴシック" panose="020B0609070205080204" pitchFamily="49" charset="-128"/>
                <a:cs typeface="Times New Roman" panose="02020603050405020304" pitchFamily="18" charset="0"/>
              </a:rPr>
              <a:t>「データキュー機能と固定長メモリプール機能を用いたタスク間通信に関する教材」を参照願います。</a:t>
            </a:r>
            <a:r>
              <a:rPr lang="en-US" altLang="ja-JP" sz="1800" u="sng" kern="100">
                <a:solidFill>
                  <a:srgbClr val="0563C1"/>
                </a:solidFill>
                <a:effectLst/>
                <a:latin typeface="ＭＳ ゴシック" panose="020B0609070205080204" pitchFamily="49" charset="-128"/>
                <a:cs typeface="Times New Roman" panose="02020603050405020304" pitchFamily="18" charset="0"/>
                <a:hlinkClick r:id="rId2"/>
              </a:rPr>
              <a:t>https://www.toppers.jp/contest.html</a:t>
            </a:r>
            <a:endParaRPr lang="ja-JP" altLang="ja-JP" sz="1800" kern="100">
              <a:effectLst/>
              <a:latin typeface="ＭＳ ゴシック" panose="020B0609070205080204" pitchFamily="49" charset="-128"/>
              <a:cs typeface="Times New Roman" panose="02020603050405020304" pitchFamily="18" charset="0"/>
            </a:endParaRPr>
          </a:p>
          <a:p>
            <a:pPr algn="just"/>
            <a:endParaRPr lang="en-US" altLang="ja-JP" sz="1800" kern="100">
              <a:effectLst/>
              <a:latin typeface="ＭＳ ゴシック" panose="020B0609070205080204" pitchFamily="49" charset="-128"/>
              <a:cs typeface="Times New Roman" panose="02020603050405020304" pitchFamily="18" charset="0"/>
            </a:endParaRPr>
          </a:p>
          <a:p>
            <a:pPr algn="just"/>
            <a:endParaRPr lang="en-US" altLang="ja-JP" sz="1800" kern="100">
              <a:effectLst/>
              <a:latin typeface="ＭＳ ゴシック" panose="020B0609070205080204" pitchFamily="49" charset="-128"/>
              <a:cs typeface="Times New Roman" panose="02020603050405020304" pitchFamily="18" charset="0"/>
            </a:endParaRPr>
          </a:p>
          <a:p>
            <a:pPr algn="just"/>
            <a:endParaRPr lang="en-US" altLang="ja-JP" sz="1800" kern="100">
              <a:latin typeface="ＭＳ ゴシック" panose="020B0609070205080204" pitchFamily="49" charset="-128"/>
              <a:cs typeface="Times New Roman" panose="02020603050405020304" pitchFamily="18" charset="0"/>
            </a:endParaRPr>
          </a:p>
          <a:p>
            <a:pPr algn="just"/>
            <a:endParaRPr lang="en-US" altLang="ja-JP" sz="1800" kern="100">
              <a:effectLst/>
              <a:latin typeface="ＭＳ ゴシック" panose="020B0609070205080204" pitchFamily="49" charset="-128"/>
              <a:cs typeface="Times New Roman" panose="02020603050405020304" pitchFamily="18" charset="0"/>
            </a:endParaRPr>
          </a:p>
          <a:p>
            <a:pPr algn="just"/>
            <a:endParaRPr lang="en-US" altLang="ja-JP" sz="1800" kern="100">
              <a:latin typeface="ＭＳ ゴシック" panose="020B0609070205080204" pitchFamily="49" charset="-128"/>
              <a:cs typeface="Times New Roman" panose="02020603050405020304" pitchFamily="18" charset="0"/>
            </a:endParaRPr>
          </a:p>
          <a:p>
            <a:pPr algn="just"/>
            <a:endParaRPr lang="en-US" altLang="ja-JP" sz="1800" kern="100">
              <a:effectLst/>
              <a:latin typeface="ＭＳ ゴシック" panose="020B0609070205080204" pitchFamily="49" charset="-128"/>
              <a:cs typeface="Times New Roman" panose="02020603050405020304" pitchFamily="18" charset="0"/>
            </a:endParaRPr>
          </a:p>
          <a:p>
            <a:pPr marL="0" indent="0">
              <a:buNone/>
            </a:pPr>
            <a:endParaRPr kumimoji="1" lang="ja-JP" altLang="en-US"/>
          </a:p>
        </p:txBody>
      </p:sp>
      <p:pic>
        <p:nvPicPr>
          <p:cNvPr id="1027" name="図 1">
            <a:extLst>
              <a:ext uri="{FF2B5EF4-FFF2-40B4-BE49-F238E27FC236}">
                <a16:creationId xmlns:a16="http://schemas.microsoft.com/office/drawing/2014/main" id="{6994CCCB-1C2A-4119-8FE4-2A3FAF66AF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3912" y="3429000"/>
            <a:ext cx="6624176" cy="261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4347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5DC360-E2E3-42E8-A47A-6608B6F42098}"/>
              </a:ext>
            </a:extLst>
          </p:cNvPr>
          <p:cNvSpPr>
            <a:spLocks noGrp="1"/>
          </p:cNvSpPr>
          <p:nvPr>
            <p:ph type="title"/>
          </p:nvPr>
        </p:nvSpPr>
        <p:spPr/>
        <p:txBody>
          <a:bodyPr>
            <a:normAutofit/>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(2/7)</a:t>
            </a:r>
            <a:endParaRPr kumimoji="1" lang="ja-JP" altLang="en-US" sz="6000"/>
          </a:p>
        </p:txBody>
      </p:sp>
      <p:sp>
        <p:nvSpPr>
          <p:cNvPr id="3" name="コンテンツ プレースホルダー 2">
            <a:extLst>
              <a:ext uri="{FF2B5EF4-FFF2-40B4-BE49-F238E27FC236}">
                <a16:creationId xmlns:a16="http://schemas.microsoft.com/office/drawing/2014/main" id="{48A559E7-96FC-4986-B207-349BA14097EA}"/>
              </a:ext>
            </a:extLst>
          </p:cNvPr>
          <p:cNvSpPr>
            <a:spLocks noGrp="1"/>
          </p:cNvSpPr>
          <p:nvPr>
            <p:ph idx="1"/>
          </p:nvPr>
        </p:nvSpPr>
        <p:spPr/>
        <p:txBody>
          <a:bodyPr/>
          <a:lstStyle/>
          <a:p>
            <a:pPr>
              <a:lnSpc>
                <a:spcPct val="100000"/>
              </a:lnSpc>
            </a:pPr>
            <a:r>
              <a:rPr kumimoji="1" lang="ja-JP" altLang="en-US" sz="2800"/>
              <a:t>ソースファイル分割</a:t>
            </a:r>
            <a:endParaRPr kumimoji="1" lang="en-US" altLang="ja-JP" sz="2800"/>
          </a:p>
          <a:p>
            <a:pPr lvl="1">
              <a:lnSpc>
                <a:spcPct val="100000"/>
              </a:lnSpc>
            </a:pPr>
            <a:r>
              <a:rPr kumimoji="1" lang="en-US" altLang="ja-JP"/>
              <a:t>GoogleTest</a:t>
            </a:r>
            <a:r>
              <a:rPr lang="ja-JP" altLang="en-US"/>
              <a:t>はファイル単位でテストを実行します。</a:t>
            </a:r>
            <a:endParaRPr kumimoji="1" lang="en-US" altLang="ja-JP"/>
          </a:p>
          <a:p>
            <a:pPr lvl="1">
              <a:lnSpc>
                <a:spcPct val="100000"/>
              </a:lnSpc>
            </a:pPr>
            <a:r>
              <a:rPr kumimoji="1" lang="ja-JP" altLang="en-US"/>
              <a:t>「第</a:t>
            </a:r>
            <a:r>
              <a:rPr kumimoji="1" lang="en-US" altLang="ja-JP"/>
              <a:t>11</a:t>
            </a:r>
            <a:r>
              <a:rPr lang="ja-JP" altLang="en-US"/>
              <a:t>回</a:t>
            </a:r>
            <a:r>
              <a:rPr lang="en-US" altLang="ja-JP"/>
              <a:t>TOPPERS</a:t>
            </a:r>
            <a:r>
              <a:rPr lang="ja-JP" altLang="en-US"/>
              <a:t>アイディア・アプリケーション開発コンテスト」にて、弊社の</a:t>
            </a:r>
            <a:r>
              <a:rPr lang="en-US" altLang="ja-JP"/>
              <a:t>2021</a:t>
            </a:r>
            <a:r>
              <a:rPr lang="ja-JP" altLang="en-US"/>
              <a:t>年度の新人が作成した</a:t>
            </a:r>
            <a:r>
              <a:rPr kumimoji="1" lang="ja-JP" altLang="en-US"/>
              <a:t>カップラーメンタイマは、ファイル分割の</a:t>
            </a:r>
            <a:r>
              <a:rPr lang="ja-JP" altLang="en-US"/>
              <a:t>粒度が粗すぎることから</a:t>
            </a:r>
            <a:r>
              <a:rPr kumimoji="1" lang="ja-JP" altLang="en-US"/>
              <a:t>、テスト向きではないです。</a:t>
            </a:r>
            <a:endParaRPr lang="en-US" altLang="ja-JP"/>
          </a:p>
          <a:p>
            <a:pPr lvl="1">
              <a:lnSpc>
                <a:spcPct val="100000"/>
              </a:lnSpc>
            </a:pPr>
            <a:r>
              <a:rPr kumimoji="1" lang="ja-JP" altLang="en-US"/>
              <a:t>そこでファイルを分割</a:t>
            </a:r>
            <a:r>
              <a:rPr lang="ja-JP" altLang="en-US"/>
              <a:t>し、テストをしやすい構成にしました。</a:t>
            </a:r>
            <a:endParaRPr kumimoji="1" lang="en-US" altLang="ja-JP"/>
          </a:p>
        </p:txBody>
      </p:sp>
    </p:spTree>
    <p:extLst>
      <p:ext uri="{BB962C8B-B14F-4D97-AF65-F5344CB8AC3E}">
        <p14:creationId xmlns:p14="http://schemas.microsoft.com/office/powerpoint/2010/main" val="1138072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四角形: 角を丸くする 194">
            <a:extLst>
              <a:ext uri="{FF2B5EF4-FFF2-40B4-BE49-F238E27FC236}">
                <a16:creationId xmlns:a16="http://schemas.microsoft.com/office/drawing/2014/main" id="{2142225D-4698-49CC-8216-DE8FAEE75B5B}"/>
              </a:ext>
            </a:extLst>
          </p:cNvPr>
          <p:cNvSpPr/>
          <p:nvPr/>
        </p:nvSpPr>
        <p:spPr>
          <a:xfrm>
            <a:off x="43727" y="1880129"/>
            <a:ext cx="5829756" cy="435133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207" name="四角形: 角を丸くする 206">
            <a:extLst>
              <a:ext uri="{FF2B5EF4-FFF2-40B4-BE49-F238E27FC236}">
                <a16:creationId xmlns:a16="http://schemas.microsoft.com/office/drawing/2014/main" id="{99E54EF4-C691-4A79-91FE-079A9261EE07}"/>
              </a:ext>
            </a:extLst>
          </p:cNvPr>
          <p:cNvSpPr/>
          <p:nvPr/>
        </p:nvSpPr>
        <p:spPr>
          <a:xfrm>
            <a:off x="6991740" y="1880129"/>
            <a:ext cx="4903927" cy="4351338"/>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ea typeface="ＭＳ ゴシック" panose="020B0609070205080204" pitchFamily="49" charset="-128"/>
              </a:rPr>
              <a:t>.</a:t>
            </a:r>
            <a:endParaRPr kumimoji="1" lang="ja-JP" altLang="en-US">
              <a:ea typeface="ＭＳ ゴシック" panose="020B0609070205080204" pitchFamily="49" charset="-128"/>
            </a:endParaRPr>
          </a:p>
        </p:txBody>
      </p:sp>
      <p:sp>
        <p:nvSpPr>
          <p:cNvPr id="6" name="正方形/長方形 5">
            <a:extLst>
              <a:ext uri="{FF2B5EF4-FFF2-40B4-BE49-F238E27FC236}">
                <a16:creationId xmlns:a16="http://schemas.microsoft.com/office/drawing/2014/main" id="{47EDBD2F-D012-45F9-AFE1-B0D912C1A3B3}"/>
              </a:ext>
            </a:extLst>
          </p:cNvPr>
          <p:cNvSpPr/>
          <p:nvPr/>
        </p:nvSpPr>
        <p:spPr>
          <a:xfrm>
            <a:off x="3900926" y="2458580"/>
            <a:ext cx="1895668" cy="1103180"/>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タイマタスク</a:t>
            </a:r>
          </a:p>
        </p:txBody>
      </p:sp>
      <p:sp>
        <p:nvSpPr>
          <p:cNvPr id="7" name="正方形/長方形 6">
            <a:extLst>
              <a:ext uri="{FF2B5EF4-FFF2-40B4-BE49-F238E27FC236}">
                <a16:creationId xmlns:a16="http://schemas.microsoft.com/office/drawing/2014/main" id="{9E6E0F38-061C-4814-8117-7880A79D90C8}"/>
              </a:ext>
            </a:extLst>
          </p:cNvPr>
          <p:cNvSpPr/>
          <p:nvPr/>
        </p:nvSpPr>
        <p:spPr>
          <a:xfrm>
            <a:off x="7096682" y="2458580"/>
            <a:ext cx="1807916" cy="1103180"/>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LED4</a:t>
            </a:r>
            <a:r>
              <a:rPr kumimoji="1" lang="ja-JP" altLang="en-US" sz="1800" b="1">
                <a:ea typeface="ＭＳ ゴシック" panose="020B0609070205080204" pitchFamily="49" charset="-128"/>
              </a:rPr>
              <a:t>点滅タスク</a:t>
            </a:r>
          </a:p>
        </p:txBody>
      </p:sp>
      <p:cxnSp>
        <p:nvCxnSpPr>
          <p:cNvPr id="8" name="直線矢印コネクタ 7">
            <a:extLst>
              <a:ext uri="{FF2B5EF4-FFF2-40B4-BE49-F238E27FC236}">
                <a16:creationId xmlns:a16="http://schemas.microsoft.com/office/drawing/2014/main" id="{40ABE2AD-7956-43A9-A63F-9DD5E899EBA5}"/>
              </a:ext>
            </a:extLst>
          </p:cNvPr>
          <p:cNvCxnSpPr>
            <a:cxnSpLocks/>
            <a:stCxn id="7" idx="3"/>
            <a:endCxn id="29" idx="2"/>
          </p:cNvCxnSpPr>
          <p:nvPr/>
        </p:nvCxnSpPr>
        <p:spPr>
          <a:xfrm flipV="1">
            <a:off x="8904598" y="2346466"/>
            <a:ext cx="2204976" cy="663704"/>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40ABE2AD-7956-43A9-A63F-9DD5E899EBA5}"/>
              </a:ext>
            </a:extLst>
          </p:cNvPr>
          <p:cNvCxnSpPr>
            <a:cxnSpLocks/>
            <a:stCxn id="6" idx="3"/>
            <a:endCxn id="7" idx="1"/>
          </p:cNvCxnSpPr>
          <p:nvPr/>
        </p:nvCxnSpPr>
        <p:spPr>
          <a:xfrm>
            <a:off x="5796594" y="3010170"/>
            <a:ext cx="1300088" cy="0"/>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226E4FCE-A0B8-4CCC-A823-06CDDBA6D7D0}"/>
              </a:ext>
            </a:extLst>
          </p:cNvPr>
          <p:cNvCxnSpPr>
            <a:cxnSpLocks/>
            <a:stCxn id="3" idx="0"/>
            <a:endCxn id="66" idx="2"/>
          </p:cNvCxnSpPr>
          <p:nvPr/>
        </p:nvCxnSpPr>
        <p:spPr>
          <a:xfrm flipV="1">
            <a:off x="10764523" y="3531076"/>
            <a:ext cx="247048" cy="1583732"/>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FA85148-EFF2-428E-9E6E-93713928F32A}"/>
              </a:ext>
            </a:extLst>
          </p:cNvPr>
          <p:cNvCxnSpPr>
            <a:cxnSpLocks/>
            <a:stCxn id="40" idx="2"/>
            <a:endCxn id="6" idx="1"/>
          </p:cNvCxnSpPr>
          <p:nvPr/>
        </p:nvCxnSpPr>
        <p:spPr>
          <a:xfrm flipV="1">
            <a:off x="1974236" y="3010170"/>
            <a:ext cx="1926690" cy="173516"/>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F87D3AB-5FF8-4D6E-AC2D-9C2A7867FCCF}"/>
              </a:ext>
            </a:extLst>
          </p:cNvPr>
          <p:cNvSpPr/>
          <p:nvPr/>
        </p:nvSpPr>
        <p:spPr>
          <a:xfrm>
            <a:off x="702387" y="1923945"/>
            <a:ext cx="2513719" cy="291346"/>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800" b="1">
                <a:ea typeface="ＭＳ ゴシック" panose="020B0609070205080204" pitchFamily="49" charset="-128"/>
              </a:rPr>
              <a:t>1</a:t>
            </a:r>
            <a:r>
              <a:rPr lang="ja-JP" altLang="en-US" sz="1800" b="1">
                <a:ea typeface="ＭＳ ゴシック" panose="020B0609070205080204" pitchFamily="49" charset="-128"/>
              </a:rPr>
              <a:t>秒周期ハンドラ</a:t>
            </a:r>
          </a:p>
        </p:txBody>
      </p:sp>
      <p:sp>
        <p:nvSpPr>
          <p:cNvPr id="34" name="正方形/長方形 33">
            <a:extLst>
              <a:ext uri="{FF2B5EF4-FFF2-40B4-BE49-F238E27FC236}">
                <a16:creationId xmlns:a16="http://schemas.microsoft.com/office/drawing/2014/main" id="{7C2EAC02-7523-4719-B827-C46B4E68BA40}"/>
              </a:ext>
            </a:extLst>
          </p:cNvPr>
          <p:cNvSpPr/>
          <p:nvPr/>
        </p:nvSpPr>
        <p:spPr>
          <a:xfrm>
            <a:off x="55577" y="3560992"/>
            <a:ext cx="1962564" cy="549259"/>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0.01</a:t>
            </a:r>
            <a:r>
              <a:rPr kumimoji="1" lang="ja-JP" altLang="en-US" sz="1800" b="1">
                <a:ea typeface="ＭＳ ゴシック" panose="020B0609070205080204" pitchFamily="49" charset="-128"/>
              </a:rPr>
              <a:t>秒</a:t>
            </a:r>
            <a:endParaRPr kumimoji="1" lang="en-US" altLang="ja-JP" sz="1800" b="1">
              <a:ea typeface="ＭＳ ゴシック" panose="020B0609070205080204" pitchFamily="49" charset="-128"/>
            </a:endParaRPr>
          </a:p>
          <a:p>
            <a:pPr algn="ctr"/>
            <a:r>
              <a:rPr lang="ja-JP" altLang="en-US" sz="1800" b="1">
                <a:ea typeface="ＭＳ ゴシック" panose="020B0609070205080204" pitchFamily="49" charset="-128"/>
              </a:rPr>
              <a:t>周期</a:t>
            </a:r>
            <a:r>
              <a:rPr kumimoji="1" lang="ja-JP" altLang="en-US" sz="1800" b="1">
                <a:ea typeface="ＭＳ ゴシック" panose="020B0609070205080204" pitchFamily="49" charset="-128"/>
              </a:rPr>
              <a:t>ハンドラ</a:t>
            </a:r>
          </a:p>
        </p:txBody>
      </p:sp>
      <p:sp>
        <p:nvSpPr>
          <p:cNvPr id="35" name="正方形/長方形 34">
            <a:extLst>
              <a:ext uri="{FF2B5EF4-FFF2-40B4-BE49-F238E27FC236}">
                <a16:creationId xmlns:a16="http://schemas.microsoft.com/office/drawing/2014/main" id="{D979462D-A10D-4668-8815-352B16B04DC2}"/>
              </a:ext>
            </a:extLst>
          </p:cNvPr>
          <p:cNvSpPr/>
          <p:nvPr/>
        </p:nvSpPr>
        <p:spPr>
          <a:xfrm>
            <a:off x="6089533" y="5493400"/>
            <a:ext cx="813339" cy="401146"/>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b="1">
                <a:ea typeface="ＭＳ ゴシック" panose="020B0609070205080204" pitchFamily="49" charset="-128"/>
              </a:rPr>
              <a:t>1</a:t>
            </a:r>
            <a:r>
              <a:rPr lang="ja-JP" altLang="en-US" b="1">
                <a:ea typeface="ＭＳ ゴシック" panose="020B0609070205080204" pitchFamily="49" charset="-128"/>
              </a:rPr>
              <a:t>秒周期</a:t>
            </a:r>
            <a:endParaRPr kumimoji="1" lang="en-US" altLang="ja-JP" sz="1100" b="1">
              <a:ea typeface="ＭＳ ゴシック" panose="020B0609070205080204" pitchFamily="49" charset="-128"/>
            </a:endParaRPr>
          </a:p>
          <a:p>
            <a:pPr algn="ctr"/>
            <a:r>
              <a:rPr kumimoji="1" lang="ja-JP" altLang="en-US" sz="1100" b="1">
                <a:ea typeface="ＭＳ ゴシック" panose="020B0609070205080204" pitchFamily="49" charset="-128"/>
              </a:rPr>
              <a:t>ハンドラ</a:t>
            </a:r>
          </a:p>
        </p:txBody>
      </p:sp>
      <p:sp>
        <p:nvSpPr>
          <p:cNvPr id="36" name="正方形/長方形 35">
            <a:extLst>
              <a:ext uri="{FF2B5EF4-FFF2-40B4-BE49-F238E27FC236}">
                <a16:creationId xmlns:a16="http://schemas.microsoft.com/office/drawing/2014/main" id="{DBB57573-1FBC-452F-A41C-988C43BEC21C}"/>
              </a:ext>
            </a:extLst>
          </p:cNvPr>
          <p:cNvSpPr/>
          <p:nvPr/>
        </p:nvSpPr>
        <p:spPr>
          <a:xfrm>
            <a:off x="3278256" y="5694234"/>
            <a:ext cx="1934582" cy="291016"/>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00" b="1">
                <a:ea typeface="ＭＳ ゴシック" panose="020B0609070205080204" pitchFamily="49" charset="-128"/>
              </a:rPr>
              <a:t>スライドスイッチ</a:t>
            </a:r>
          </a:p>
        </p:txBody>
      </p:sp>
      <p:sp>
        <p:nvSpPr>
          <p:cNvPr id="37" name="正方形/長方形 36">
            <a:extLst>
              <a:ext uri="{FF2B5EF4-FFF2-40B4-BE49-F238E27FC236}">
                <a16:creationId xmlns:a16="http://schemas.microsoft.com/office/drawing/2014/main" id="{A826F2B5-CA9E-485E-9737-6B210ADEBDE5}"/>
              </a:ext>
            </a:extLst>
          </p:cNvPr>
          <p:cNvSpPr/>
          <p:nvPr/>
        </p:nvSpPr>
        <p:spPr>
          <a:xfrm>
            <a:off x="453192" y="5669764"/>
            <a:ext cx="1949777" cy="314676"/>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00" b="1">
                <a:ea typeface="ＭＳ ゴシック" panose="020B0609070205080204" pitchFamily="49" charset="-128"/>
              </a:rPr>
              <a:t>プッシュスイッチ</a:t>
            </a:r>
          </a:p>
        </p:txBody>
      </p:sp>
      <p:sp>
        <p:nvSpPr>
          <p:cNvPr id="38" name="正方形/長方形 37">
            <a:extLst>
              <a:ext uri="{FF2B5EF4-FFF2-40B4-BE49-F238E27FC236}">
                <a16:creationId xmlns:a16="http://schemas.microsoft.com/office/drawing/2014/main" id="{5C9B9A6B-CC7C-4F9D-A621-4F540F784B02}"/>
              </a:ext>
            </a:extLst>
          </p:cNvPr>
          <p:cNvSpPr/>
          <p:nvPr/>
        </p:nvSpPr>
        <p:spPr>
          <a:xfrm>
            <a:off x="4484641" y="5114808"/>
            <a:ext cx="1023685" cy="291016"/>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a:t>
            </a:r>
            <a:r>
              <a:rPr kumimoji="1" lang="ja-JP" altLang="en-US" sz="1800" b="1">
                <a:ea typeface="ＭＳ ゴシック" panose="020B0609070205080204" pitchFamily="49" charset="-128"/>
              </a:rPr>
              <a:t>２</a:t>
            </a:r>
          </a:p>
        </p:txBody>
      </p:sp>
      <p:sp>
        <p:nvSpPr>
          <p:cNvPr id="39" name="正方形/長方形 38">
            <a:extLst>
              <a:ext uri="{FF2B5EF4-FFF2-40B4-BE49-F238E27FC236}">
                <a16:creationId xmlns:a16="http://schemas.microsoft.com/office/drawing/2014/main" id="{BF6CF5F5-8417-4C1A-B746-6A5311AB2C31}"/>
              </a:ext>
            </a:extLst>
          </p:cNvPr>
          <p:cNvSpPr/>
          <p:nvPr/>
        </p:nvSpPr>
        <p:spPr>
          <a:xfrm>
            <a:off x="1428081" y="4391096"/>
            <a:ext cx="2050807" cy="582035"/>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800" b="1">
                <a:ea typeface="ＭＳ ゴシック" panose="020B0609070205080204" pitchFamily="49" charset="-128"/>
              </a:rPr>
              <a:t>スイッチ</a:t>
            </a:r>
            <a:r>
              <a:rPr lang="ja-JP" altLang="en-US" sz="1800" b="1">
                <a:ea typeface="ＭＳ ゴシック" panose="020B0609070205080204" pitchFamily="49" charset="-128"/>
              </a:rPr>
              <a:t>イベント</a:t>
            </a:r>
            <a:endParaRPr lang="en-US" altLang="ja-JP" sz="1800" b="1">
              <a:ea typeface="ＭＳ ゴシック" panose="020B0609070205080204" pitchFamily="49" charset="-128"/>
            </a:endParaRPr>
          </a:p>
          <a:p>
            <a:pPr algn="ctr"/>
            <a:r>
              <a:rPr kumimoji="1" lang="ja-JP" altLang="en-US" sz="1800" b="1">
                <a:ea typeface="ＭＳ ゴシック" panose="020B0609070205080204" pitchFamily="49" charset="-128"/>
              </a:rPr>
              <a:t>生成タスク</a:t>
            </a:r>
          </a:p>
        </p:txBody>
      </p:sp>
      <p:sp>
        <p:nvSpPr>
          <p:cNvPr id="40" name="正方形/長方形 39">
            <a:extLst>
              <a:ext uri="{FF2B5EF4-FFF2-40B4-BE49-F238E27FC236}">
                <a16:creationId xmlns:a16="http://schemas.microsoft.com/office/drawing/2014/main" id="{1A9CB581-4C52-407C-A9A9-F997E88FF200}"/>
              </a:ext>
            </a:extLst>
          </p:cNvPr>
          <p:cNvSpPr/>
          <p:nvPr/>
        </p:nvSpPr>
        <p:spPr>
          <a:xfrm>
            <a:off x="695694" y="2588031"/>
            <a:ext cx="2557083" cy="595655"/>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800" b="1">
                <a:ea typeface="ＭＳ ゴシック" panose="020B0609070205080204" pitchFamily="49" charset="-128"/>
              </a:rPr>
              <a:t>1</a:t>
            </a:r>
            <a:r>
              <a:rPr lang="ja-JP" altLang="en-US" sz="1800" b="1">
                <a:ea typeface="ＭＳ ゴシック" panose="020B0609070205080204" pitchFamily="49" charset="-128"/>
              </a:rPr>
              <a:t>秒経過イベント</a:t>
            </a:r>
            <a:endParaRPr lang="en-US" altLang="ja-JP" sz="1800" b="1">
              <a:ea typeface="ＭＳ ゴシック" panose="020B0609070205080204" pitchFamily="49" charset="-128"/>
            </a:endParaRPr>
          </a:p>
          <a:p>
            <a:pPr algn="ctr"/>
            <a:r>
              <a:rPr lang="ja-JP" altLang="en-US" sz="1800" b="1">
                <a:ea typeface="ＭＳ ゴシック" panose="020B0609070205080204" pitchFamily="49" charset="-128"/>
              </a:rPr>
              <a:t>生成</a:t>
            </a:r>
            <a:r>
              <a:rPr kumimoji="1" lang="ja-JP" altLang="en-US" sz="1800" b="1">
                <a:ea typeface="ＭＳ ゴシック" panose="020B0609070205080204" pitchFamily="49" charset="-128"/>
              </a:rPr>
              <a:t>タスク</a:t>
            </a:r>
          </a:p>
        </p:txBody>
      </p:sp>
      <p:sp>
        <p:nvSpPr>
          <p:cNvPr id="29" name="正方形/長方形 28">
            <a:extLst>
              <a:ext uri="{FF2B5EF4-FFF2-40B4-BE49-F238E27FC236}">
                <a16:creationId xmlns:a16="http://schemas.microsoft.com/office/drawing/2014/main" id="{7DEA13C5-88D4-4734-9CB7-4DCB177C135D}"/>
              </a:ext>
            </a:extLst>
          </p:cNvPr>
          <p:cNvSpPr/>
          <p:nvPr/>
        </p:nvSpPr>
        <p:spPr>
          <a:xfrm>
            <a:off x="10580248" y="1966619"/>
            <a:ext cx="1058652" cy="379847"/>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2000" b="1">
                <a:ea typeface="ＭＳ ゴシック" panose="020B0609070205080204" pitchFamily="49" charset="-128"/>
              </a:rPr>
              <a:t>LED4</a:t>
            </a:r>
            <a:endParaRPr kumimoji="1" lang="ja-JP" altLang="en-US" sz="2000" b="1">
              <a:ea typeface="ＭＳ ゴシック" panose="020B0609070205080204" pitchFamily="49" charset="-128"/>
            </a:endParaRPr>
          </a:p>
        </p:txBody>
      </p:sp>
      <p:cxnSp>
        <p:nvCxnSpPr>
          <p:cNvPr id="41" name="直線矢印コネクタ 40">
            <a:extLst>
              <a:ext uri="{FF2B5EF4-FFF2-40B4-BE49-F238E27FC236}">
                <a16:creationId xmlns:a16="http://schemas.microsoft.com/office/drawing/2014/main" id="{52679FB4-9170-4859-8F7C-259D4983158E}"/>
              </a:ext>
            </a:extLst>
          </p:cNvPr>
          <p:cNvCxnSpPr>
            <a:cxnSpLocks/>
            <a:stCxn id="32" idx="2"/>
            <a:endCxn id="40" idx="0"/>
          </p:cNvCxnSpPr>
          <p:nvPr/>
        </p:nvCxnSpPr>
        <p:spPr>
          <a:xfrm>
            <a:off x="1959247" y="2215291"/>
            <a:ext cx="14989" cy="372740"/>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C561B010-CD31-43DD-92F7-DC1EA9A06FA2}"/>
              </a:ext>
            </a:extLst>
          </p:cNvPr>
          <p:cNvCxnSpPr>
            <a:cxnSpLocks/>
            <a:stCxn id="39" idx="0"/>
            <a:endCxn id="6" idx="1"/>
          </p:cNvCxnSpPr>
          <p:nvPr/>
        </p:nvCxnSpPr>
        <p:spPr>
          <a:xfrm flipV="1">
            <a:off x="2453485" y="3010170"/>
            <a:ext cx="1447441" cy="1380926"/>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357BC056-EF80-4EE3-AE1E-A804CC52F853}"/>
              </a:ext>
            </a:extLst>
          </p:cNvPr>
          <p:cNvCxnSpPr>
            <a:cxnSpLocks/>
            <a:stCxn id="39" idx="2"/>
            <a:endCxn id="37" idx="0"/>
          </p:cNvCxnSpPr>
          <p:nvPr/>
        </p:nvCxnSpPr>
        <p:spPr>
          <a:xfrm flipH="1">
            <a:off x="1428081" y="4973131"/>
            <a:ext cx="1025404" cy="696633"/>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6702F59C-40BA-46D4-8164-225538078744}"/>
              </a:ext>
            </a:extLst>
          </p:cNvPr>
          <p:cNvCxnSpPr>
            <a:cxnSpLocks/>
            <a:stCxn id="39" idx="2"/>
            <a:endCxn id="36" idx="0"/>
          </p:cNvCxnSpPr>
          <p:nvPr/>
        </p:nvCxnSpPr>
        <p:spPr>
          <a:xfrm>
            <a:off x="2453485" y="4973131"/>
            <a:ext cx="1792062" cy="721103"/>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84C3C7C8-B47F-4D41-92C4-C035758DCFA0}"/>
              </a:ext>
            </a:extLst>
          </p:cNvPr>
          <p:cNvCxnSpPr>
            <a:cxnSpLocks/>
            <a:stCxn id="39" idx="3"/>
            <a:endCxn id="38" idx="0"/>
          </p:cNvCxnSpPr>
          <p:nvPr/>
        </p:nvCxnSpPr>
        <p:spPr>
          <a:xfrm>
            <a:off x="3478888" y="4682114"/>
            <a:ext cx="1517596" cy="432694"/>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5054E697-0228-4B28-835E-0D33D5DD263F}"/>
              </a:ext>
            </a:extLst>
          </p:cNvPr>
          <p:cNvSpPr txBox="1"/>
          <p:nvPr/>
        </p:nvSpPr>
        <p:spPr>
          <a:xfrm>
            <a:off x="6038551" y="3232699"/>
            <a:ext cx="1058652" cy="646331"/>
          </a:xfrm>
          <a:prstGeom prst="rect">
            <a:avLst/>
          </a:prstGeom>
          <a:noFill/>
        </p:spPr>
        <p:txBody>
          <a:bodyPr wrap="square" rtlCol="0">
            <a:spAutoFit/>
          </a:bodyPr>
          <a:lstStyle/>
          <a:p>
            <a:r>
              <a:rPr lang="ja-JP" altLang="en-US">
                <a:ea typeface="ＭＳ ゴシック" panose="020B0609070205080204" pitchFamily="49" charset="-128"/>
              </a:rPr>
              <a:t>イベント</a:t>
            </a:r>
            <a:endParaRPr kumimoji="1" lang="ja-JP" altLang="en-US">
              <a:ea typeface="ＭＳ ゴシック" panose="020B0609070205080204" pitchFamily="49" charset="-128"/>
            </a:endParaRPr>
          </a:p>
        </p:txBody>
      </p:sp>
      <p:cxnSp>
        <p:nvCxnSpPr>
          <p:cNvPr id="63" name="直線矢印コネクタ 62">
            <a:extLst>
              <a:ext uri="{FF2B5EF4-FFF2-40B4-BE49-F238E27FC236}">
                <a16:creationId xmlns:a16="http://schemas.microsoft.com/office/drawing/2014/main" id="{0528FCA3-DFDC-4332-98AE-CDFB654ACBFC}"/>
              </a:ext>
            </a:extLst>
          </p:cNvPr>
          <p:cNvCxnSpPr>
            <a:cxnSpLocks/>
            <a:stCxn id="7" idx="3"/>
            <a:endCxn id="3" idx="0"/>
          </p:cNvCxnSpPr>
          <p:nvPr/>
        </p:nvCxnSpPr>
        <p:spPr>
          <a:xfrm>
            <a:off x="8904598" y="3010170"/>
            <a:ext cx="1859925" cy="210463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68" name="テキスト ボックス 67">
            <a:extLst>
              <a:ext uri="{FF2B5EF4-FFF2-40B4-BE49-F238E27FC236}">
                <a16:creationId xmlns:a16="http://schemas.microsoft.com/office/drawing/2014/main" id="{0682FF32-02C7-4D0E-B656-D6115099B948}"/>
              </a:ext>
            </a:extLst>
          </p:cNvPr>
          <p:cNvSpPr txBox="1"/>
          <p:nvPr/>
        </p:nvSpPr>
        <p:spPr>
          <a:xfrm>
            <a:off x="8307584" y="4215382"/>
            <a:ext cx="1720309" cy="338554"/>
          </a:xfrm>
          <a:prstGeom prst="rect">
            <a:avLst/>
          </a:prstGeom>
          <a:noFill/>
        </p:spPr>
        <p:txBody>
          <a:bodyPr wrap="square" rtlCol="0">
            <a:spAutoFit/>
          </a:bodyPr>
          <a:lstStyle/>
          <a:p>
            <a:r>
              <a:rPr lang="ja-JP" altLang="en-US" sz="1600">
                <a:ea typeface="ＭＳ ゴシック" panose="020B0609070205080204" pitchFamily="49" charset="-128"/>
              </a:rPr>
              <a:t>起動・停止要求</a:t>
            </a:r>
            <a:endParaRPr kumimoji="1" lang="ja-JP" altLang="en-US" sz="1600">
              <a:ea typeface="ＭＳ ゴシック" panose="020B0609070205080204" pitchFamily="49" charset="-128"/>
            </a:endParaRPr>
          </a:p>
        </p:txBody>
      </p:sp>
      <p:sp>
        <p:nvSpPr>
          <p:cNvPr id="69" name="テキスト ボックス 68">
            <a:extLst>
              <a:ext uri="{FF2B5EF4-FFF2-40B4-BE49-F238E27FC236}">
                <a16:creationId xmlns:a16="http://schemas.microsoft.com/office/drawing/2014/main" id="{EA3F6D6E-441E-4104-BB2F-9C2177FCF65F}"/>
              </a:ext>
            </a:extLst>
          </p:cNvPr>
          <p:cNvSpPr txBox="1"/>
          <p:nvPr/>
        </p:nvSpPr>
        <p:spPr>
          <a:xfrm>
            <a:off x="10809902" y="4162521"/>
            <a:ext cx="1165459" cy="338554"/>
          </a:xfrm>
          <a:prstGeom prst="rect">
            <a:avLst/>
          </a:prstGeom>
          <a:noFill/>
        </p:spPr>
        <p:txBody>
          <a:bodyPr wrap="square" rtlCol="0">
            <a:spAutoFit/>
          </a:bodyPr>
          <a:lstStyle/>
          <a:p>
            <a:r>
              <a:rPr lang="ja-JP" altLang="en-US" sz="1600">
                <a:ea typeface="ＭＳ ゴシック" panose="020B0609070205080204" pitchFamily="49" charset="-128"/>
              </a:rPr>
              <a:t>起床要求</a:t>
            </a:r>
            <a:endParaRPr kumimoji="1" lang="ja-JP" altLang="en-US" sz="1600">
              <a:ea typeface="ＭＳ ゴシック" panose="020B0609070205080204" pitchFamily="49" charset="-128"/>
            </a:endParaRPr>
          </a:p>
        </p:txBody>
      </p:sp>
      <p:sp>
        <p:nvSpPr>
          <p:cNvPr id="46" name="テキスト ボックス 45">
            <a:extLst>
              <a:ext uri="{FF2B5EF4-FFF2-40B4-BE49-F238E27FC236}">
                <a16:creationId xmlns:a16="http://schemas.microsoft.com/office/drawing/2014/main" id="{051FBFC0-436D-452E-AD79-FD372524A5FD}"/>
              </a:ext>
            </a:extLst>
          </p:cNvPr>
          <p:cNvSpPr txBox="1"/>
          <p:nvPr/>
        </p:nvSpPr>
        <p:spPr>
          <a:xfrm>
            <a:off x="4136330" y="4387469"/>
            <a:ext cx="1720309" cy="338554"/>
          </a:xfrm>
          <a:prstGeom prst="rect">
            <a:avLst/>
          </a:prstGeom>
          <a:noFill/>
        </p:spPr>
        <p:txBody>
          <a:bodyPr wrap="square" rtlCol="0">
            <a:spAutoFit/>
          </a:bodyPr>
          <a:lstStyle/>
          <a:p>
            <a:r>
              <a:rPr kumimoji="1" lang="ja-JP" altLang="en-US" sz="1600">
                <a:ea typeface="ＭＳ ゴシック" panose="020B0609070205080204" pitchFamily="49" charset="-128"/>
              </a:rPr>
              <a:t>点灯・消灯要求</a:t>
            </a:r>
          </a:p>
        </p:txBody>
      </p:sp>
      <p:sp>
        <p:nvSpPr>
          <p:cNvPr id="70" name="テキスト ボックス 69">
            <a:extLst>
              <a:ext uri="{FF2B5EF4-FFF2-40B4-BE49-F238E27FC236}">
                <a16:creationId xmlns:a16="http://schemas.microsoft.com/office/drawing/2014/main" id="{D612F0F8-88D5-4BDD-B800-2ED9848065C8}"/>
              </a:ext>
            </a:extLst>
          </p:cNvPr>
          <p:cNvSpPr txBox="1"/>
          <p:nvPr/>
        </p:nvSpPr>
        <p:spPr>
          <a:xfrm>
            <a:off x="9256130" y="3135468"/>
            <a:ext cx="1065057" cy="338554"/>
          </a:xfrm>
          <a:prstGeom prst="rect">
            <a:avLst/>
          </a:prstGeom>
          <a:noFill/>
        </p:spPr>
        <p:txBody>
          <a:bodyPr wrap="square" rtlCol="0">
            <a:spAutoFit/>
          </a:bodyPr>
          <a:lstStyle/>
          <a:p>
            <a:r>
              <a:rPr lang="ja-JP" altLang="en-US" sz="1600">
                <a:ea typeface="ＭＳ ゴシック" panose="020B0609070205080204" pitchFamily="49" charset="-128"/>
              </a:rPr>
              <a:t>イベント</a:t>
            </a:r>
            <a:endParaRPr kumimoji="1" lang="ja-JP" altLang="en-US" sz="1600">
              <a:ea typeface="ＭＳ ゴシック" panose="020B0609070205080204" pitchFamily="49" charset="-128"/>
            </a:endParaRPr>
          </a:p>
        </p:txBody>
      </p:sp>
      <p:sp>
        <p:nvSpPr>
          <p:cNvPr id="49" name="テキスト ボックス 48">
            <a:extLst>
              <a:ext uri="{FF2B5EF4-FFF2-40B4-BE49-F238E27FC236}">
                <a16:creationId xmlns:a16="http://schemas.microsoft.com/office/drawing/2014/main" id="{268852D2-399B-4627-BF70-ED9BB0D53E44}"/>
              </a:ext>
            </a:extLst>
          </p:cNvPr>
          <p:cNvSpPr txBox="1"/>
          <p:nvPr/>
        </p:nvSpPr>
        <p:spPr>
          <a:xfrm>
            <a:off x="2209450" y="5341882"/>
            <a:ext cx="1324552" cy="338554"/>
          </a:xfrm>
          <a:prstGeom prst="rect">
            <a:avLst/>
          </a:prstGeom>
          <a:noFill/>
        </p:spPr>
        <p:txBody>
          <a:bodyPr wrap="square" rtlCol="0">
            <a:spAutoFit/>
          </a:bodyPr>
          <a:lstStyle/>
          <a:p>
            <a:r>
              <a:rPr kumimoji="1" lang="ja-JP" altLang="en-US" sz="1600">
                <a:ea typeface="ＭＳ ゴシック" panose="020B0609070205080204" pitchFamily="49" charset="-128"/>
              </a:rPr>
              <a:t>状態取得</a:t>
            </a:r>
          </a:p>
        </p:txBody>
      </p:sp>
      <p:sp>
        <p:nvSpPr>
          <p:cNvPr id="43" name="テキスト ボックス 42">
            <a:extLst>
              <a:ext uri="{FF2B5EF4-FFF2-40B4-BE49-F238E27FC236}">
                <a16:creationId xmlns:a16="http://schemas.microsoft.com/office/drawing/2014/main" id="{A451AB61-85CF-463E-A057-242BAAD3C2A7}"/>
              </a:ext>
            </a:extLst>
          </p:cNvPr>
          <p:cNvSpPr txBox="1"/>
          <p:nvPr/>
        </p:nvSpPr>
        <p:spPr>
          <a:xfrm>
            <a:off x="8908945" y="2214648"/>
            <a:ext cx="1720309" cy="338554"/>
          </a:xfrm>
          <a:prstGeom prst="rect">
            <a:avLst/>
          </a:prstGeom>
          <a:noFill/>
        </p:spPr>
        <p:txBody>
          <a:bodyPr wrap="square" rtlCol="0">
            <a:spAutoFit/>
          </a:bodyPr>
          <a:lstStyle/>
          <a:p>
            <a:r>
              <a:rPr kumimoji="1" lang="ja-JP" altLang="en-US" sz="1600">
                <a:ea typeface="ＭＳ ゴシック" panose="020B0609070205080204" pitchFamily="49" charset="-128"/>
              </a:rPr>
              <a:t>点灯・消灯要求</a:t>
            </a:r>
          </a:p>
        </p:txBody>
      </p:sp>
      <p:sp>
        <p:nvSpPr>
          <p:cNvPr id="50" name="テキスト ボックス 49">
            <a:extLst>
              <a:ext uri="{FF2B5EF4-FFF2-40B4-BE49-F238E27FC236}">
                <a16:creationId xmlns:a16="http://schemas.microsoft.com/office/drawing/2014/main" id="{88A1065E-075B-4795-8175-BF5A3B6A5922}"/>
              </a:ext>
            </a:extLst>
          </p:cNvPr>
          <p:cNvSpPr txBox="1"/>
          <p:nvPr/>
        </p:nvSpPr>
        <p:spPr>
          <a:xfrm>
            <a:off x="2615155" y="3335645"/>
            <a:ext cx="1058652" cy="338554"/>
          </a:xfrm>
          <a:prstGeom prst="rect">
            <a:avLst/>
          </a:prstGeom>
          <a:noFill/>
        </p:spPr>
        <p:txBody>
          <a:bodyPr wrap="square" rtlCol="0">
            <a:spAutoFit/>
          </a:bodyPr>
          <a:lstStyle/>
          <a:p>
            <a:r>
              <a:rPr lang="ja-JP" altLang="en-US" sz="1600">
                <a:ea typeface="ＭＳ ゴシック" panose="020B0609070205080204" pitchFamily="49" charset="-128"/>
              </a:rPr>
              <a:t>イベント</a:t>
            </a:r>
            <a:endParaRPr kumimoji="1" lang="ja-JP" altLang="en-US" sz="1600">
              <a:ea typeface="ＭＳ ゴシック" panose="020B0609070205080204" pitchFamily="49" charset="-128"/>
            </a:endParaRPr>
          </a:p>
        </p:txBody>
      </p:sp>
      <p:sp>
        <p:nvSpPr>
          <p:cNvPr id="52" name="テキスト ボックス 51">
            <a:extLst>
              <a:ext uri="{FF2B5EF4-FFF2-40B4-BE49-F238E27FC236}">
                <a16:creationId xmlns:a16="http://schemas.microsoft.com/office/drawing/2014/main" id="{CAEDF380-D36E-4FCA-8DCB-7B4BFD1E44A4}"/>
              </a:ext>
            </a:extLst>
          </p:cNvPr>
          <p:cNvSpPr txBox="1"/>
          <p:nvPr/>
        </p:nvSpPr>
        <p:spPr>
          <a:xfrm>
            <a:off x="126722" y="4679380"/>
            <a:ext cx="1225386" cy="338554"/>
          </a:xfrm>
          <a:prstGeom prst="rect">
            <a:avLst/>
          </a:prstGeom>
          <a:noFill/>
        </p:spPr>
        <p:txBody>
          <a:bodyPr wrap="square" rtlCol="0">
            <a:spAutoFit/>
          </a:bodyPr>
          <a:lstStyle/>
          <a:p>
            <a:r>
              <a:rPr kumimoji="1" lang="ja-JP" altLang="en-US" sz="1600">
                <a:ea typeface="ＭＳ ゴシック" panose="020B0609070205080204" pitchFamily="49" charset="-128"/>
              </a:rPr>
              <a:t>起床要求</a:t>
            </a:r>
          </a:p>
        </p:txBody>
      </p:sp>
      <p:sp>
        <p:nvSpPr>
          <p:cNvPr id="53" name="テキスト ボックス 52">
            <a:extLst>
              <a:ext uri="{FF2B5EF4-FFF2-40B4-BE49-F238E27FC236}">
                <a16:creationId xmlns:a16="http://schemas.microsoft.com/office/drawing/2014/main" id="{6F4F63E4-7391-48E1-A3AF-A363AA161FDF}"/>
              </a:ext>
            </a:extLst>
          </p:cNvPr>
          <p:cNvSpPr txBox="1"/>
          <p:nvPr/>
        </p:nvSpPr>
        <p:spPr>
          <a:xfrm>
            <a:off x="927253" y="2278527"/>
            <a:ext cx="1231865" cy="369332"/>
          </a:xfrm>
          <a:prstGeom prst="rect">
            <a:avLst/>
          </a:prstGeom>
          <a:noFill/>
        </p:spPr>
        <p:txBody>
          <a:bodyPr wrap="square" rtlCol="0">
            <a:spAutoFit/>
          </a:bodyPr>
          <a:lstStyle/>
          <a:p>
            <a:r>
              <a:rPr kumimoji="1" lang="ja-JP" altLang="en-US">
                <a:ea typeface="ＭＳ ゴシック" panose="020B0609070205080204" pitchFamily="49" charset="-128"/>
              </a:rPr>
              <a:t>起床要求</a:t>
            </a:r>
          </a:p>
        </p:txBody>
      </p:sp>
      <p:sp>
        <p:nvSpPr>
          <p:cNvPr id="54" name="正方形/長方形 53">
            <a:extLst>
              <a:ext uri="{FF2B5EF4-FFF2-40B4-BE49-F238E27FC236}">
                <a16:creationId xmlns:a16="http://schemas.microsoft.com/office/drawing/2014/main" id="{631B946E-8ABF-4BC0-AE3C-2DBD1E600969}"/>
              </a:ext>
            </a:extLst>
          </p:cNvPr>
          <p:cNvSpPr/>
          <p:nvPr/>
        </p:nvSpPr>
        <p:spPr>
          <a:xfrm>
            <a:off x="6211936" y="6340574"/>
            <a:ext cx="562819" cy="307777"/>
          </a:xfrm>
          <a:prstGeom prst="rect">
            <a:avLst/>
          </a:prstGeom>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100" b="1">
                <a:ea typeface="ＭＳ ゴシック" panose="020B0609070205080204" pitchFamily="49" charset="-128"/>
              </a:rPr>
              <a:t>LED1</a:t>
            </a:r>
            <a:endParaRPr kumimoji="1" lang="ja-JP" altLang="en-US" sz="1100" b="1">
              <a:ea typeface="ＭＳ ゴシック" panose="020B0609070205080204" pitchFamily="49" charset="-128"/>
            </a:endParaRPr>
          </a:p>
        </p:txBody>
      </p:sp>
      <p:cxnSp>
        <p:nvCxnSpPr>
          <p:cNvPr id="57" name="直線矢印コネクタ 56">
            <a:extLst>
              <a:ext uri="{FF2B5EF4-FFF2-40B4-BE49-F238E27FC236}">
                <a16:creationId xmlns:a16="http://schemas.microsoft.com/office/drawing/2014/main" id="{4719B357-ED39-4CED-92B1-02F12EC8B3EF}"/>
              </a:ext>
            </a:extLst>
          </p:cNvPr>
          <p:cNvCxnSpPr>
            <a:cxnSpLocks/>
            <a:stCxn id="35" idx="2"/>
            <a:endCxn id="54" idx="0"/>
          </p:cNvCxnSpPr>
          <p:nvPr/>
        </p:nvCxnSpPr>
        <p:spPr>
          <a:xfrm flipH="1">
            <a:off x="6493346" y="5894546"/>
            <a:ext cx="2857" cy="44602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線矢印コネクタ 57">
            <a:extLst>
              <a:ext uri="{FF2B5EF4-FFF2-40B4-BE49-F238E27FC236}">
                <a16:creationId xmlns:a16="http://schemas.microsoft.com/office/drawing/2014/main" id="{B2A3B9A4-247C-4BB7-ADA4-F3404D752BC3}"/>
              </a:ext>
            </a:extLst>
          </p:cNvPr>
          <p:cNvCxnSpPr>
            <a:cxnSpLocks/>
            <a:stCxn id="6" idx="0"/>
            <a:endCxn id="32" idx="3"/>
          </p:cNvCxnSpPr>
          <p:nvPr/>
        </p:nvCxnSpPr>
        <p:spPr>
          <a:xfrm flipH="1" flipV="1">
            <a:off x="3216106" y="2069618"/>
            <a:ext cx="1632654" cy="388962"/>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A138E79B-DA79-4F9A-A407-A4546EFCD87F}"/>
              </a:ext>
            </a:extLst>
          </p:cNvPr>
          <p:cNvSpPr txBox="1"/>
          <p:nvPr/>
        </p:nvSpPr>
        <p:spPr>
          <a:xfrm>
            <a:off x="4026176" y="1943740"/>
            <a:ext cx="1762785" cy="338554"/>
          </a:xfrm>
          <a:prstGeom prst="rect">
            <a:avLst/>
          </a:prstGeom>
          <a:noFill/>
        </p:spPr>
        <p:txBody>
          <a:bodyPr wrap="square" rtlCol="0">
            <a:spAutoFit/>
          </a:bodyPr>
          <a:lstStyle/>
          <a:p>
            <a:r>
              <a:rPr kumimoji="1" lang="ja-JP" altLang="en-US" sz="1600">
                <a:ea typeface="ＭＳ ゴシック" panose="020B0609070205080204" pitchFamily="49" charset="-128"/>
              </a:rPr>
              <a:t>起動・停止要求</a:t>
            </a:r>
          </a:p>
        </p:txBody>
      </p:sp>
      <p:sp>
        <p:nvSpPr>
          <p:cNvPr id="55" name="テキスト ボックス 54">
            <a:extLst>
              <a:ext uri="{FF2B5EF4-FFF2-40B4-BE49-F238E27FC236}">
                <a16:creationId xmlns:a16="http://schemas.microsoft.com/office/drawing/2014/main" id="{558840D7-044C-402D-B1B5-896B55C2824C}"/>
              </a:ext>
            </a:extLst>
          </p:cNvPr>
          <p:cNvSpPr txBox="1"/>
          <p:nvPr/>
        </p:nvSpPr>
        <p:spPr>
          <a:xfrm>
            <a:off x="6898474" y="6321510"/>
            <a:ext cx="1411967" cy="523220"/>
          </a:xfrm>
          <a:prstGeom prst="rect">
            <a:avLst/>
          </a:prstGeom>
          <a:noFill/>
        </p:spPr>
        <p:txBody>
          <a:bodyPr wrap="square" rtlCol="0">
            <a:spAutoFit/>
          </a:bodyPr>
          <a:lstStyle/>
          <a:p>
            <a:r>
              <a:rPr kumimoji="1" lang="ja-JP" altLang="en-US" sz="1400">
                <a:ea typeface="ＭＳ ゴシック" panose="020B0609070205080204" pitchFamily="49" charset="-128"/>
              </a:rPr>
              <a:t>点灯・消灯要求</a:t>
            </a:r>
          </a:p>
        </p:txBody>
      </p:sp>
      <p:sp>
        <p:nvSpPr>
          <p:cNvPr id="3" name="正方形/長方形 54">
            <a:extLst>
              <a:ext uri="{FF2B5EF4-FFF2-40B4-BE49-F238E27FC236}">
                <a16:creationId xmlns:a16="http://schemas.microsoft.com/office/drawing/2014/main" id="{D1F060C4-CEC6-4891-BCA0-5EA33128CBE3}"/>
              </a:ext>
            </a:extLst>
          </p:cNvPr>
          <p:cNvSpPr/>
          <p:nvPr/>
        </p:nvSpPr>
        <p:spPr>
          <a:xfrm>
            <a:off x="9868198" y="5114808"/>
            <a:ext cx="1792650" cy="759456"/>
          </a:xfrm>
          <a:prstGeom prst="rect">
            <a:avLst/>
          </a:prstGeom>
          <a:ln w="31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800" b="1">
                <a:ea typeface="ＭＳ ゴシック" panose="020B0609070205080204" pitchFamily="49" charset="-128"/>
              </a:rPr>
              <a:t>0.25</a:t>
            </a:r>
            <a:r>
              <a:rPr lang="ja-JP" altLang="en-US" sz="1800" b="1">
                <a:ea typeface="ＭＳ ゴシック" panose="020B0609070205080204" pitchFamily="49" charset="-128"/>
              </a:rPr>
              <a:t>秒周期ハンドラ</a:t>
            </a:r>
          </a:p>
        </p:txBody>
      </p:sp>
      <p:sp>
        <p:nvSpPr>
          <p:cNvPr id="66" name="正方形/長方形 54">
            <a:extLst>
              <a:ext uri="{FF2B5EF4-FFF2-40B4-BE49-F238E27FC236}">
                <a16:creationId xmlns:a16="http://schemas.microsoft.com/office/drawing/2014/main" id="{70A3F287-B5A9-4155-A5F6-88BFB1235A97}"/>
              </a:ext>
            </a:extLst>
          </p:cNvPr>
          <p:cNvSpPr/>
          <p:nvPr/>
        </p:nvSpPr>
        <p:spPr>
          <a:xfrm>
            <a:off x="10214630" y="2836297"/>
            <a:ext cx="1593881" cy="694779"/>
          </a:xfrm>
          <a:prstGeom prst="rect">
            <a:avLst/>
          </a:prstGeom>
          <a:ln w="31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800" b="1">
                <a:ea typeface="ＭＳ ゴシック" panose="020B0609070205080204" pitchFamily="49" charset="-128"/>
              </a:rPr>
              <a:t> </a:t>
            </a:r>
            <a:r>
              <a:rPr lang="ja-JP" altLang="en-US" sz="1800" b="1">
                <a:ea typeface="ＭＳ ゴシック" panose="020B0609070205080204" pitchFamily="49" charset="-128"/>
              </a:rPr>
              <a:t>点滅イベント送信タスク</a:t>
            </a:r>
          </a:p>
        </p:txBody>
      </p:sp>
      <p:cxnSp>
        <p:nvCxnSpPr>
          <p:cNvPr id="137" name="コネクタ: カギ線 136">
            <a:extLst>
              <a:ext uri="{FF2B5EF4-FFF2-40B4-BE49-F238E27FC236}">
                <a16:creationId xmlns:a16="http://schemas.microsoft.com/office/drawing/2014/main" id="{536FDFB6-7904-4A43-A664-69C98DDDD3D6}"/>
              </a:ext>
            </a:extLst>
          </p:cNvPr>
          <p:cNvCxnSpPr>
            <a:cxnSpLocks/>
            <a:stCxn id="34" idx="2"/>
            <a:endCxn id="39" idx="1"/>
          </p:cNvCxnSpPr>
          <p:nvPr/>
        </p:nvCxnSpPr>
        <p:spPr>
          <a:xfrm rot="16200000" flipH="1">
            <a:off x="946539" y="4200571"/>
            <a:ext cx="571862" cy="391222"/>
          </a:xfrm>
          <a:prstGeom prst="bentConnector2">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223" name="タイトル 222">
            <a:extLst>
              <a:ext uri="{FF2B5EF4-FFF2-40B4-BE49-F238E27FC236}">
                <a16:creationId xmlns:a16="http://schemas.microsoft.com/office/drawing/2014/main" id="{EDD1E661-62A7-4887-9FE0-C2AAF419F7CB}"/>
              </a:ext>
            </a:extLst>
          </p:cNvPr>
          <p:cNvSpPr>
            <a:spLocks noGrp="1"/>
          </p:cNvSpPr>
          <p:nvPr>
            <p:ph type="title"/>
          </p:nvPr>
        </p:nvSpPr>
        <p:spPr/>
        <p:txBody>
          <a:bodyPr>
            <a:normAutofit/>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(3/7)</a:t>
            </a:r>
            <a:endParaRPr lang="ja-JP" altLang="en-US" sz="6000"/>
          </a:p>
        </p:txBody>
      </p:sp>
      <p:sp>
        <p:nvSpPr>
          <p:cNvPr id="2" name="コンテンツ プレースホルダー 1">
            <a:extLst>
              <a:ext uri="{FF2B5EF4-FFF2-40B4-BE49-F238E27FC236}">
                <a16:creationId xmlns:a16="http://schemas.microsoft.com/office/drawing/2014/main" id="{D39E0C28-DCC3-4C52-9348-88A38A15416E}"/>
              </a:ext>
            </a:extLst>
          </p:cNvPr>
          <p:cNvSpPr>
            <a:spLocks noGrp="1"/>
          </p:cNvSpPr>
          <p:nvPr>
            <p:ph idx="1"/>
          </p:nvPr>
        </p:nvSpPr>
        <p:spPr>
          <a:xfrm>
            <a:off x="780751" y="1365140"/>
            <a:ext cx="10515600" cy="517355"/>
          </a:xfrm>
        </p:spPr>
        <p:txBody>
          <a:bodyPr/>
          <a:lstStyle/>
          <a:p>
            <a:r>
              <a:rPr lang="ja-JP" altLang="en-US"/>
              <a:t>分割前のファイル構成</a:t>
            </a:r>
          </a:p>
        </p:txBody>
      </p:sp>
      <p:cxnSp>
        <p:nvCxnSpPr>
          <p:cNvPr id="14" name="直線矢印コネクタ 13">
            <a:extLst>
              <a:ext uri="{FF2B5EF4-FFF2-40B4-BE49-F238E27FC236}">
                <a16:creationId xmlns:a16="http://schemas.microsoft.com/office/drawing/2014/main" id="{87324B8A-FDD9-4DBB-B49B-E61FD235841B}"/>
              </a:ext>
            </a:extLst>
          </p:cNvPr>
          <p:cNvCxnSpPr>
            <a:cxnSpLocks/>
            <a:stCxn id="66" idx="1"/>
            <a:endCxn id="7" idx="3"/>
          </p:cNvCxnSpPr>
          <p:nvPr/>
        </p:nvCxnSpPr>
        <p:spPr>
          <a:xfrm flipH="1" flipV="1">
            <a:off x="8904598" y="3010170"/>
            <a:ext cx="1310032" cy="173517"/>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47" name="スライド番号プレースホルダー 4">
            <a:extLst>
              <a:ext uri="{FF2B5EF4-FFF2-40B4-BE49-F238E27FC236}">
                <a16:creationId xmlns:a16="http://schemas.microsoft.com/office/drawing/2014/main" id="{DC5CFB67-E5D3-43A9-A2BF-A30D4EA3DC22}"/>
              </a:ext>
            </a:extLst>
          </p:cNvPr>
          <p:cNvSpPr>
            <a:spLocks noGrp="1"/>
          </p:cNvSpPr>
          <p:nvPr>
            <p:ph type="sldNum" sz="quarter" idx="11"/>
          </p:nvPr>
        </p:nvSpPr>
        <p:spPr>
          <a:xfrm>
            <a:off x="10513484" y="6245225"/>
            <a:ext cx="1488016" cy="476250"/>
          </a:xfrm>
        </p:spPr>
        <p:txBody>
          <a:bodyPr/>
          <a:lstStyle/>
          <a:p>
            <a:fld id="{13F42269-8588-4968-B0C5-6D9BDC832C54}" type="slidenum">
              <a:rPr kumimoji="1" lang="ja-JP" altLang="en-US" smtClean="0"/>
              <a:t>13</a:t>
            </a:fld>
            <a:endParaRPr kumimoji="1" lang="ja-JP" altLang="en-US"/>
          </a:p>
        </p:txBody>
      </p:sp>
      <p:sp>
        <p:nvSpPr>
          <p:cNvPr id="48" name="四角形: 角を丸くする 47">
            <a:extLst>
              <a:ext uri="{FF2B5EF4-FFF2-40B4-BE49-F238E27FC236}">
                <a16:creationId xmlns:a16="http://schemas.microsoft.com/office/drawing/2014/main" id="{5971D914-3786-4CAC-BA68-F4E1A336F321}"/>
              </a:ext>
            </a:extLst>
          </p:cNvPr>
          <p:cNvSpPr/>
          <p:nvPr/>
        </p:nvSpPr>
        <p:spPr>
          <a:xfrm>
            <a:off x="5925101" y="5245101"/>
            <a:ext cx="990298" cy="1574153"/>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5" name="吹き出し: 折線 4">
            <a:extLst>
              <a:ext uri="{FF2B5EF4-FFF2-40B4-BE49-F238E27FC236}">
                <a16:creationId xmlns:a16="http://schemas.microsoft.com/office/drawing/2014/main" id="{B5E9AD0B-2C86-4F91-BB32-62CF8D66EE1F}"/>
              </a:ext>
            </a:extLst>
          </p:cNvPr>
          <p:cNvSpPr/>
          <p:nvPr/>
        </p:nvSpPr>
        <p:spPr>
          <a:xfrm>
            <a:off x="403945" y="6416297"/>
            <a:ext cx="2278479" cy="397652"/>
          </a:xfrm>
          <a:prstGeom prst="borderCallout2">
            <a:avLst>
              <a:gd name="adj1" fmla="val 21056"/>
              <a:gd name="adj2" fmla="val 753"/>
              <a:gd name="adj3" fmla="val 18750"/>
              <a:gd name="adj4" fmla="val -16667"/>
              <a:gd name="adj5" fmla="val -86495"/>
              <a:gd name="adj6" fmla="val -576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a:solidFill>
                  <a:schemeClr val="tx1"/>
                </a:solidFill>
                <a:ea typeface="ＭＳ ゴシック" panose="020B0609070205080204" pitchFamily="49" charset="-128"/>
              </a:rPr>
              <a:t>timer.c</a:t>
            </a:r>
            <a:endParaRPr kumimoji="1" lang="ja-JP" altLang="en-US" b="1">
              <a:solidFill>
                <a:schemeClr val="tx1"/>
              </a:solidFill>
              <a:ea typeface="ＭＳ ゴシック" panose="020B0609070205080204" pitchFamily="49" charset="-128"/>
            </a:endParaRPr>
          </a:p>
        </p:txBody>
      </p:sp>
      <p:sp>
        <p:nvSpPr>
          <p:cNvPr id="59" name="吹き出し: 折線 58">
            <a:extLst>
              <a:ext uri="{FF2B5EF4-FFF2-40B4-BE49-F238E27FC236}">
                <a16:creationId xmlns:a16="http://schemas.microsoft.com/office/drawing/2014/main" id="{98243594-F0F7-400B-8B3C-9537C44BDC46}"/>
              </a:ext>
            </a:extLst>
          </p:cNvPr>
          <p:cNvSpPr/>
          <p:nvPr/>
        </p:nvSpPr>
        <p:spPr>
          <a:xfrm>
            <a:off x="3106307" y="6421603"/>
            <a:ext cx="2278479" cy="397652"/>
          </a:xfrm>
          <a:prstGeom prst="borderCallout2">
            <a:avLst>
              <a:gd name="adj1" fmla="val 51027"/>
              <a:gd name="adj2" fmla="val 99604"/>
              <a:gd name="adj3" fmla="val 49705"/>
              <a:gd name="adj4" fmla="val 110675"/>
              <a:gd name="adj5" fmla="val 48379"/>
              <a:gd name="adj6" fmla="val 12312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a:solidFill>
                  <a:schemeClr val="tx1"/>
                </a:solidFill>
                <a:ea typeface="ＭＳ ゴシック" panose="020B0609070205080204" pitchFamily="49" charset="-128"/>
              </a:rPr>
              <a:t>cup_timer.c</a:t>
            </a:r>
            <a:endParaRPr kumimoji="1" lang="ja-JP" altLang="en-US" b="1">
              <a:solidFill>
                <a:schemeClr val="tx1"/>
              </a:solidFill>
              <a:ea typeface="ＭＳ ゴシック" panose="020B0609070205080204" pitchFamily="49" charset="-128"/>
            </a:endParaRPr>
          </a:p>
        </p:txBody>
      </p:sp>
      <p:sp>
        <p:nvSpPr>
          <p:cNvPr id="62" name="吹き出し: 折線 61">
            <a:extLst>
              <a:ext uri="{FF2B5EF4-FFF2-40B4-BE49-F238E27FC236}">
                <a16:creationId xmlns:a16="http://schemas.microsoft.com/office/drawing/2014/main" id="{83B6B631-8115-4063-9475-E7C43B73591D}"/>
              </a:ext>
            </a:extLst>
          </p:cNvPr>
          <p:cNvSpPr/>
          <p:nvPr/>
        </p:nvSpPr>
        <p:spPr>
          <a:xfrm>
            <a:off x="9360421" y="1262720"/>
            <a:ext cx="2278479" cy="397652"/>
          </a:xfrm>
          <a:prstGeom prst="borderCallout2">
            <a:avLst>
              <a:gd name="adj1" fmla="val 56187"/>
              <a:gd name="adj2" fmla="val 196"/>
              <a:gd name="adj3" fmla="val 55478"/>
              <a:gd name="adj4" fmla="val -18618"/>
              <a:gd name="adj5" fmla="val 146649"/>
              <a:gd name="adj6" fmla="val -3251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a:solidFill>
                  <a:schemeClr val="tx1"/>
                </a:solidFill>
                <a:ea typeface="ＭＳ ゴシック" panose="020B0609070205080204" pitchFamily="49" charset="-128"/>
              </a:rPr>
              <a:t>blink.c</a:t>
            </a:r>
            <a:endParaRPr kumimoji="1" lang="ja-JP" altLang="en-US" b="1">
              <a:solidFill>
                <a:schemeClr val="tx1"/>
              </a:solidFill>
              <a:ea typeface="ＭＳ ゴシック" panose="020B0609070205080204" pitchFamily="49" charset="-128"/>
            </a:endParaRPr>
          </a:p>
        </p:txBody>
      </p:sp>
    </p:spTree>
    <p:extLst>
      <p:ext uri="{BB962C8B-B14F-4D97-AF65-F5344CB8AC3E}">
        <p14:creationId xmlns:p14="http://schemas.microsoft.com/office/powerpoint/2010/main" val="410701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7EDBD2F-D012-45F9-AFE1-B0D912C1A3B3}"/>
              </a:ext>
            </a:extLst>
          </p:cNvPr>
          <p:cNvSpPr/>
          <p:nvPr/>
        </p:nvSpPr>
        <p:spPr>
          <a:xfrm>
            <a:off x="4002320" y="2333268"/>
            <a:ext cx="1984025" cy="1225864"/>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タイマタスク</a:t>
            </a:r>
            <a:endParaRPr lang="en-US" altLang="ja-JP" sz="1800" b="1">
              <a:ea typeface="ＭＳ ゴシック" panose="020B0609070205080204" pitchFamily="49" charset="-128"/>
            </a:endParaRPr>
          </a:p>
          <a:p>
            <a:pPr algn="ctr"/>
            <a:r>
              <a:rPr lang="ja-JP" altLang="en-US" sz="1800" b="1">
                <a:ea typeface="ＭＳ ゴシック" panose="020B0609070205080204" pitchFamily="49" charset="-128"/>
              </a:rPr>
              <a:t>メイン関数</a:t>
            </a:r>
            <a:endParaRPr lang="en-US" altLang="ja-JP" sz="1800" b="1">
              <a:ea typeface="ＭＳ ゴシック" panose="020B0609070205080204" pitchFamily="49" charset="-128"/>
            </a:endParaRPr>
          </a:p>
          <a:p>
            <a:pPr algn="ctr"/>
            <a:r>
              <a:rPr lang="en-US" altLang="ja-JP" sz="1800" b="1">
                <a:ea typeface="ＭＳ ゴシック" panose="020B0609070205080204" pitchFamily="49" charset="-128"/>
              </a:rPr>
              <a:t>(timer_main.c)</a:t>
            </a:r>
            <a:endParaRPr lang="ja-JP" altLang="en-US" sz="1800" b="1">
              <a:ea typeface="ＭＳ ゴシック" panose="020B0609070205080204" pitchFamily="49" charset="-128"/>
            </a:endParaRPr>
          </a:p>
        </p:txBody>
      </p:sp>
      <p:cxnSp>
        <p:nvCxnSpPr>
          <p:cNvPr id="9" name="直線矢印コネクタ 8">
            <a:extLst>
              <a:ext uri="{FF2B5EF4-FFF2-40B4-BE49-F238E27FC236}">
                <a16:creationId xmlns:a16="http://schemas.microsoft.com/office/drawing/2014/main" id="{40ABE2AD-7956-43A9-A63F-9DD5E899EBA5}"/>
              </a:ext>
            </a:extLst>
          </p:cNvPr>
          <p:cNvCxnSpPr>
            <a:cxnSpLocks/>
            <a:stCxn id="157" idx="1"/>
            <a:endCxn id="72" idx="3"/>
          </p:cNvCxnSpPr>
          <p:nvPr/>
        </p:nvCxnSpPr>
        <p:spPr>
          <a:xfrm flipH="1">
            <a:off x="2567832" y="5510561"/>
            <a:ext cx="1444538" cy="659720"/>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FA85148-EFF2-428E-9E6E-93713928F32A}"/>
              </a:ext>
            </a:extLst>
          </p:cNvPr>
          <p:cNvCxnSpPr>
            <a:cxnSpLocks/>
            <a:stCxn id="84" idx="3"/>
            <a:endCxn id="6" idx="1"/>
          </p:cNvCxnSpPr>
          <p:nvPr/>
        </p:nvCxnSpPr>
        <p:spPr>
          <a:xfrm flipV="1">
            <a:off x="2673853" y="2946200"/>
            <a:ext cx="1328467" cy="1509446"/>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5C9B9A6B-CC7C-4F9D-A621-4F540F784B02}"/>
              </a:ext>
            </a:extLst>
          </p:cNvPr>
          <p:cNvSpPr/>
          <p:nvPr/>
        </p:nvSpPr>
        <p:spPr>
          <a:xfrm>
            <a:off x="8006168" y="6022961"/>
            <a:ext cx="901623" cy="387820"/>
          </a:xfrm>
          <a:prstGeom prst="rect">
            <a:avLst/>
          </a:prstGeom>
          <a:solidFill>
            <a:schemeClr val="accent6">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a:t>
            </a:r>
            <a:r>
              <a:rPr kumimoji="1" lang="ja-JP" altLang="en-US" sz="1800" b="1">
                <a:ea typeface="ＭＳ ゴシック" panose="020B0609070205080204" pitchFamily="49" charset="-128"/>
              </a:rPr>
              <a:t>２</a:t>
            </a:r>
          </a:p>
        </p:txBody>
      </p:sp>
      <p:cxnSp>
        <p:nvCxnSpPr>
          <p:cNvPr id="42" name="直線矢印コネクタ 41">
            <a:extLst>
              <a:ext uri="{FF2B5EF4-FFF2-40B4-BE49-F238E27FC236}">
                <a16:creationId xmlns:a16="http://schemas.microsoft.com/office/drawing/2014/main" id="{C561B010-CD31-43DD-92F7-DC1EA9A06FA2}"/>
              </a:ext>
            </a:extLst>
          </p:cNvPr>
          <p:cNvCxnSpPr>
            <a:cxnSpLocks/>
            <a:stCxn id="124" idx="1"/>
            <a:endCxn id="6" idx="3"/>
          </p:cNvCxnSpPr>
          <p:nvPr/>
        </p:nvCxnSpPr>
        <p:spPr>
          <a:xfrm flipH="1" flipV="1">
            <a:off x="5986345" y="2946200"/>
            <a:ext cx="1360397" cy="164589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357BC056-EF80-4EE3-AE1E-A804CC52F853}"/>
              </a:ext>
            </a:extLst>
          </p:cNvPr>
          <p:cNvCxnSpPr>
            <a:cxnSpLocks/>
            <a:stCxn id="124" idx="3"/>
            <a:endCxn id="127" idx="1"/>
          </p:cNvCxnSpPr>
          <p:nvPr/>
        </p:nvCxnSpPr>
        <p:spPr>
          <a:xfrm>
            <a:off x="9543842" y="4592098"/>
            <a:ext cx="823281" cy="730697"/>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6702F59C-40BA-46D4-8164-225538078744}"/>
              </a:ext>
            </a:extLst>
          </p:cNvPr>
          <p:cNvCxnSpPr>
            <a:cxnSpLocks/>
            <a:stCxn id="124" idx="3"/>
            <a:endCxn id="126" idx="1"/>
          </p:cNvCxnSpPr>
          <p:nvPr/>
        </p:nvCxnSpPr>
        <p:spPr>
          <a:xfrm flipV="1">
            <a:off x="9543842" y="3902512"/>
            <a:ext cx="860166" cy="689586"/>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84C3C7C8-B47F-4D41-92C4-C035758DCFA0}"/>
              </a:ext>
            </a:extLst>
          </p:cNvPr>
          <p:cNvCxnSpPr>
            <a:cxnSpLocks/>
            <a:stCxn id="124" idx="2"/>
            <a:endCxn id="38" idx="0"/>
          </p:cNvCxnSpPr>
          <p:nvPr/>
        </p:nvCxnSpPr>
        <p:spPr>
          <a:xfrm>
            <a:off x="8445292" y="4953463"/>
            <a:ext cx="11688" cy="106949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5054E697-0228-4B28-835E-0D33D5DD263F}"/>
              </a:ext>
            </a:extLst>
          </p:cNvPr>
          <p:cNvSpPr txBox="1"/>
          <p:nvPr/>
        </p:nvSpPr>
        <p:spPr>
          <a:xfrm>
            <a:off x="2883805" y="6005461"/>
            <a:ext cx="917178" cy="646331"/>
          </a:xfrm>
          <a:prstGeom prst="rect">
            <a:avLst/>
          </a:prstGeom>
          <a:noFill/>
        </p:spPr>
        <p:txBody>
          <a:bodyPr wrap="square" rtlCol="0">
            <a:spAutoFit/>
          </a:bodyPr>
          <a:lstStyle/>
          <a:p>
            <a:r>
              <a:rPr lang="ja-JP" altLang="en-US">
                <a:ea typeface="ＭＳ ゴシック" panose="020B0609070205080204" pitchFamily="49" charset="-128"/>
              </a:rPr>
              <a:t>イベント</a:t>
            </a:r>
            <a:endParaRPr kumimoji="1" lang="ja-JP" altLang="en-US">
              <a:ea typeface="ＭＳ ゴシック" panose="020B0609070205080204" pitchFamily="49" charset="-128"/>
            </a:endParaRPr>
          </a:p>
        </p:txBody>
      </p:sp>
      <p:sp>
        <p:nvSpPr>
          <p:cNvPr id="46" name="テキスト ボックス 45">
            <a:extLst>
              <a:ext uri="{FF2B5EF4-FFF2-40B4-BE49-F238E27FC236}">
                <a16:creationId xmlns:a16="http://schemas.microsoft.com/office/drawing/2014/main" id="{051FBFC0-436D-452E-AD79-FD372524A5FD}"/>
              </a:ext>
            </a:extLst>
          </p:cNvPr>
          <p:cNvSpPr txBox="1"/>
          <p:nvPr/>
        </p:nvSpPr>
        <p:spPr>
          <a:xfrm>
            <a:off x="8445292" y="5296608"/>
            <a:ext cx="1800570" cy="369332"/>
          </a:xfrm>
          <a:prstGeom prst="rect">
            <a:avLst/>
          </a:prstGeom>
          <a:noFill/>
        </p:spPr>
        <p:txBody>
          <a:bodyPr wrap="square" rtlCol="0">
            <a:spAutoFit/>
          </a:bodyPr>
          <a:lstStyle/>
          <a:p>
            <a:r>
              <a:rPr kumimoji="1" lang="ja-JP" altLang="en-US">
                <a:ea typeface="ＭＳ ゴシック" panose="020B0609070205080204" pitchFamily="49" charset="-128"/>
              </a:rPr>
              <a:t>点灯・消灯要求</a:t>
            </a:r>
          </a:p>
        </p:txBody>
      </p:sp>
      <p:sp>
        <p:nvSpPr>
          <p:cNvPr id="49" name="テキスト ボックス 48">
            <a:extLst>
              <a:ext uri="{FF2B5EF4-FFF2-40B4-BE49-F238E27FC236}">
                <a16:creationId xmlns:a16="http://schemas.microsoft.com/office/drawing/2014/main" id="{268852D2-399B-4627-BF70-ED9BB0D53E44}"/>
              </a:ext>
            </a:extLst>
          </p:cNvPr>
          <p:cNvSpPr txBox="1"/>
          <p:nvPr/>
        </p:nvSpPr>
        <p:spPr>
          <a:xfrm>
            <a:off x="9748746" y="4413787"/>
            <a:ext cx="1114378" cy="369332"/>
          </a:xfrm>
          <a:prstGeom prst="rect">
            <a:avLst/>
          </a:prstGeom>
          <a:noFill/>
        </p:spPr>
        <p:txBody>
          <a:bodyPr wrap="square" rtlCol="0">
            <a:spAutoFit/>
          </a:bodyPr>
          <a:lstStyle/>
          <a:p>
            <a:r>
              <a:rPr kumimoji="1" lang="ja-JP" altLang="en-US">
                <a:ea typeface="ＭＳ ゴシック" panose="020B0609070205080204" pitchFamily="49" charset="-128"/>
              </a:rPr>
              <a:t>状態取得</a:t>
            </a:r>
          </a:p>
        </p:txBody>
      </p:sp>
      <p:sp>
        <p:nvSpPr>
          <p:cNvPr id="50" name="テキスト ボックス 49">
            <a:extLst>
              <a:ext uri="{FF2B5EF4-FFF2-40B4-BE49-F238E27FC236}">
                <a16:creationId xmlns:a16="http://schemas.microsoft.com/office/drawing/2014/main" id="{88A1065E-075B-4795-8175-BF5A3B6A5922}"/>
              </a:ext>
            </a:extLst>
          </p:cNvPr>
          <p:cNvSpPr txBox="1"/>
          <p:nvPr/>
        </p:nvSpPr>
        <p:spPr>
          <a:xfrm>
            <a:off x="6076278" y="2865167"/>
            <a:ext cx="1107996" cy="369332"/>
          </a:xfrm>
          <a:prstGeom prst="rect">
            <a:avLst/>
          </a:prstGeom>
          <a:noFill/>
        </p:spPr>
        <p:txBody>
          <a:bodyPr wrap="square" rtlCol="0">
            <a:spAutoFit/>
          </a:bodyPr>
          <a:lstStyle/>
          <a:p>
            <a:r>
              <a:rPr lang="ja-JP" altLang="en-US">
                <a:ea typeface="ＭＳ ゴシック" panose="020B0609070205080204" pitchFamily="49" charset="-128"/>
              </a:rPr>
              <a:t>イベント</a:t>
            </a:r>
            <a:endParaRPr kumimoji="1" lang="ja-JP" altLang="en-US">
              <a:ea typeface="ＭＳ ゴシック" panose="020B0609070205080204" pitchFamily="49" charset="-128"/>
            </a:endParaRPr>
          </a:p>
        </p:txBody>
      </p:sp>
      <p:sp>
        <p:nvSpPr>
          <p:cNvPr id="53" name="テキスト ボックス 52">
            <a:extLst>
              <a:ext uri="{FF2B5EF4-FFF2-40B4-BE49-F238E27FC236}">
                <a16:creationId xmlns:a16="http://schemas.microsoft.com/office/drawing/2014/main" id="{6F4F63E4-7391-48E1-A3AF-A363AA161FDF}"/>
              </a:ext>
            </a:extLst>
          </p:cNvPr>
          <p:cNvSpPr txBox="1"/>
          <p:nvPr/>
        </p:nvSpPr>
        <p:spPr>
          <a:xfrm>
            <a:off x="1586991" y="3623601"/>
            <a:ext cx="1130960" cy="369332"/>
          </a:xfrm>
          <a:prstGeom prst="rect">
            <a:avLst/>
          </a:prstGeom>
          <a:noFill/>
        </p:spPr>
        <p:txBody>
          <a:bodyPr wrap="square" rtlCol="0">
            <a:spAutoFit/>
          </a:bodyPr>
          <a:lstStyle/>
          <a:p>
            <a:r>
              <a:rPr kumimoji="1" lang="ja-JP" altLang="en-US">
                <a:ea typeface="ＭＳ ゴシック" panose="020B0609070205080204" pitchFamily="49" charset="-128"/>
              </a:rPr>
              <a:t>起床要求</a:t>
            </a:r>
          </a:p>
        </p:txBody>
      </p:sp>
      <p:cxnSp>
        <p:nvCxnSpPr>
          <p:cNvPr id="58" name="直線矢印コネクタ 57">
            <a:extLst>
              <a:ext uri="{FF2B5EF4-FFF2-40B4-BE49-F238E27FC236}">
                <a16:creationId xmlns:a16="http://schemas.microsoft.com/office/drawing/2014/main" id="{B2A3B9A4-247C-4BB7-ADA4-F3404D752BC3}"/>
              </a:ext>
            </a:extLst>
          </p:cNvPr>
          <p:cNvCxnSpPr>
            <a:cxnSpLocks/>
            <a:stCxn id="157" idx="1"/>
            <a:endCxn id="75" idx="3"/>
          </p:cNvCxnSpPr>
          <p:nvPr/>
        </p:nvCxnSpPr>
        <p:spPr>
          <a:xfrm flipH="1" flipV="1">
            <a:off x="2673854" y="3191537"/>
            <a:ext cx="1338516" cy="2319024"/>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a16="http://schemas.microsoft.com/office/drawing/2014/main" id="{A138E79B-DA79-4F9A-A407-A4546EFCD87F}"/>
              </a:ext>
            </a:extLst>
          </p:cNvPr>
          <p:cNvSpPr txBox="1"/>
          <p:nvPr/>
        </p:nvSpPr>
        <p:spPr>
          <a:xfrm>
            <a:off x="2973013" y="4373236"/>
            <a:ext cx="1844949" cy="369332"/>
          </a:xfrm>
          <a:prstGeom prst="rect">
            <a:avLst/>
          </a:prstGeom>
          <a:noFill/>
        </p:spPr>
        <p:txBody>
          <a:bodyPr wrap="square" rtlCol="0">
            <a:spAutoFit/>
          </a:bodyPr>
          <a:lstStyle/>
          <a:p>
            <a:r>
              <a:rPr kumimoji="1" lang="ja-JP" altLang="en-US">
                <a:ea typeface="ＭＳ ゴシック" panose="020B0609070205080204" pitchFamily="49" charset="-128"/>
              </a:rPr>
              <a:t>起動・停止要求</a:t>
            </a:r>
          </a:p>
        </p:txBody>
      </p:sp>
      <p:sp>
        <p:nvSpPr>
          <p:cNvPr id="223" name="タイトル 222">
            <a:extLst>
              <a:ext uri="{FF2B5EF4-FFF2-40B4-BE49-F238E27FC236}">
                <a16:creationId xmlns:a16="http://schemas.microsoft.com/office/drawing/2014/main" id="{EDD1E661-62A7-4887-9FE0-C2AAF419F7CB}"/>
              </a:ext>
            </a:extLst>
          </p:cNvPr>
          <p:cNvSpPr>
            <a:spLocks noGrp="1"/>
          </p:cNvSpPr>
          <p:nvPr>
            <p:ph type="title"/>
          </p:nvPr>
        </p:nvSpPr>
        <p:spPr/>
        <p:txBody>
          <a:bodyPr>
            <a:normAutofit/>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(4/7)</a:t>
            </a:r>
            <a:endParaRPr lang="ja-JP" altLang="en-US" sz="6000"/>
          </a:p>
        </p:txBody>
      </p:sp>
      <p:sp>
        <p:nvSpPr>
          <p:cNvPr id="2" name="コンテンツ プレースホルダー 1">
            <a:extLst>
              <a:ext uri="{FF2B5EF4-FFF2-40B4-BE49-F238E27FC236}">
                <a16:creationId xmlns:a16="http://schemas.microsoft.com/office/drawing/2014/main" id="{D39E0C28-DCC3-4C52-9348-88A38A15416E}"/>
              </a:ext>
            </a:extLst>
          </p:cNvPr>
          <p:cNvSpPr>
            <a:spLocks noGrp="1"/>
          </p:cNvSpPr>
          <p:nvPr>
            <p:ph idx="1"/>
          </p:nvPr>
        </p:nvSpPr>
        <p:spPr>
          <a:xfrm>
            <a:off x="609600" y="1299593"/>
            <a:ext cx="10972800" cy="573340"/>
          </a:xfrm>
        </p:spPr>
        <p:txBody>
          <a:bodyPr/>
          <a:lstStyle/>
          <a:p>
            <a:r>
              <a:rPr lang="ja-JP" altLang="en-US"/>
              <a:t>分割後のファイル構成（計時関連）</a:t>
            </a:r>
          </a:p>
        </p:txBody>
      </p:sp>
      <p:sp>
        <p:nvSpPr>
          <p:cNvPr id="72" name="正方形/長方形 71">
            <a:extLst>
              <a:ext uri="{FF2B5EF4-FFF2-40B4-BE49-F238E27FC236}">
                <a16:creationId xmlns:a16="http://schemas.microsoft.com/office/drawing/2014/main" id="{BF4CBB36-5CB9-4D75-9EA5-53923FECAB07}"/>
              </a:ext>
            </a:extLst>
          </p:cNvPr>
          <p:cNvSpPr/>
          <p:nvPr/>
        </p:nvSpPr>
        <p:spPr>
          <a:xfrm>
            <a:off x="263805" y="5623825"/>
            <a:ext cx="2304027" cy="1092912"/>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LED4</a:t>
            </a:r>
            <a:r>
              <a:rPr kumimoji="1" lang="ja-JP" altLang="en-US" sz="1800" b="1">
                <a:ea typeface="ＭＳ ゴシック" panose="020B0609070205080204" pitchFamily="49" charset="-128"/>
              </a:rPr>
              <a:t>点滅タスク</a:t>
            </a:r>
            <a:endParaRPr kumimoji="1" lang="en-US" altLang="ja-JP" sz="1800" b="1">
              <a:ea typeface="ＭＳ ゴシック" panose="020B0609070205080204" pitchFamily="49" charset="-128"/>
            </a:endParaRPr>
          </a:p>
          <a:p>
            <a:pPr algn="ctr"/>
            <a:r>
              <a:rPr kumimoji="1" lang="ja-JP" altLang="en-US" sz="1800" b="1">
                <a:ea typeface="ＭＳ ゴシック" panose="020B0609070205080204" pitchFamily="49" charset="-128"/>
              </a:rPr>
              <a:t>メイン関数</a:t>
            </a:r>
            <a:endParaRPr kumimoji="1" lang="en-US" altLang="ja-JP" sz="1800" b="1">
              <a:ea typeface="ＭＳ ゴシック" panose="020B0609070205080204" pitchFamily="49" charset="-128"/>
            </a:endParaRPr>
          </a:p>
          <a:p>
            <a:pPr algn="ctr"/>
            <a:r>
              <a:rPr kumimoji="1" lang="en-US" altLang="ja-JP" sz="1800" b="1">
                <a:ea typeface="ＭＳ ゴシック" panose="020B0609070205080204" pitchFamily="49" charset="-128"/>
              </a:rPr>
              <a:t>(blink_main.c)</a:t>
            </a:r>
            <a:endParaRPr kumimoji="1" lang="ja-JP" altLang="en-US" sz="1800" b="1">
              <a:ea typeface="ＭＳ ゴシック" panose="020B0609070205080204" pitchFamily="49" charset="-128"/>
            </a:endParaRPr>
          </a:p>
        </p:txBody>
      </p:sp>
      <p:sp>
        <p:nvSpPr>
          <p:cNvPr id="78" name="正方形/長方形 77">
            <a:extLst>
              <a:ext uri="{FF2B5EF4-FFF2-40B4-BE49-F238E27FC236}">
                <a16:creationId xmlns:a16="http://schemas.microsoft.com/office/drawing/2014/main" id="{D8F31394-C325-43D4-876E-E973B73B266E}"/>
              </a:ext>
            </a:extLst>
          </p:cNvPr>
          <p:cNvSpPr/>
          <p:nvPr/>
        </p:nvSpPr>
        <p:spPr>
          <a:xfrm>
            <a:off x="91541" y="1940700"/>
            <a:ext cx="2742396" cy="3125241"/>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ベース周期</a:t>
            </a:r>
            <a:r>
              <a:rPr lang="en-US" altLang="ja-JP" sz="1800" b="1">
                <a:ea typeface="ＭＳ ゴシック" panose="020B0609070205080204" pitchFamily="49" charset="-128"/>
              </a:rPr>
              <a:t>(1</a:t>
            </a:r>
            <a:r>
              <a:rPr lang="ja-JP" altLang="en-US" sz="1800" b="1">
                <a:ea typeface="ＭＳ ゴシック" panose="020B0609070205080204" pitchFamily="49" charset="-128"/>
              </a:rPr>
              <a:t>秒</a:t>
            </a:r>
            <a:r>
              <a:rPr lang="en-US" altLang="ja-JP" sz="1800" b="1">
                <a:ea typeface="ＭＳ ゴシック" panose="020B0609070205080204" pitchFamily="49" charset="-128"/>
              </a:rPr>
              <a:t>)</a:t>
            </a:r>
            <a:r>
              <a:rPr lang="ja-JP" altLang="en-US" sz="1800" b="1">
                <a:ea typeface="ＭＳ ゴシック" panose="020B0609070205080204" pitchFamily="49" charset="-128"/>
              </a:rPr>
              <a:t>生成</a:t>
            </a:r>
            <a:endParaRPr lang="en-US" altLang="ja-JP" sz="1800" b="1">
              <a:ea typeface="ＭＳ ゴシック" panose="020B0609070205080204" pitchFamily="49" charset="-128"/>
            </a:endParaRPr>
          </a:p>
          <a:p>
            <a:pPr algn="ctr"/>
            <a:r>
              <a:rPr lang="ja-JP" altLang="en-US" sz="1800" b="1">
                <a:ea typeface="ＭＳ ゴシック" panose="020B0609070205080204" pitchFamily="49" charset="-128"/>
              </a:rPr>
              <a:t>関数群</a:t>
            </a:r>
            <a:br>
              <a:rPr lang="en-US" altLang="ja-JP" sz="1800" b="1">
                <a:ea typeface="ＭＳ ゴシック" panose="020B0609070205080204" pitchFamily="49" charset="-128"/>
              </a:rPr>
            </a:br>
            <a:r>
              <a:rPr lang="en-US" altLang="ja-JP" sz="1800" b="1">
                <a:ea typeface="ＭＳ ゴシック" panose="020B0609070205080204" pitchFamily="49" charset="-128"/>
              </a:rPr>
              <a:t>(base_time_cyclic.c)</a:t>
            </a: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ja-JP" altLang="en-US" sz="1800" b="1">
              <a:ea typeface="ＭＳ ゴシック" panose="020B0609070205080204" pitchFamily="49" charset="-128"/>
            </a:endParaRPr>
          </a:p>
        </p:txBody>
      </p:sp>
      <p:sp>
        <p:nvSpPr>
          <p:cNvPr id="75" name="四角形: 角を丸くする 74">
            <a:extLst>
              <a:ext uri="{FF2B5EF4-FFF2-40B4-BE49-F238E27FC236}">
                <a16:creationId xmlns:a16="http://schemas.microsoft.com/office/drawing/2014/main" id="{A02CB155-0E60-4683-A9AC-896AD041BDC2}"/>
              </a:ext>
            </a:extLst>
          </p:cNvPr>
          <p:cNvSpPr/>
          <p:nvPr/>
        </p:nvSpPr>
        <p:spPr bwMode="auto">
          <a:xfrm>
            <a:off x="476753" y="2895270"/>
            <a:ext cx="2197100" cy="592531"/>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110000"/>
              </a:lnSpc>
              <a:spcBef>
                <a:spcPct val="10000"/>
              </a:spcBef>
              <a:spcAft>
                <a:spcPct val="0"/>
              </a:spcAft>
            </a:pPr>
            <a:r>
              <a:rPr lang="en-US" altLang="ja-JP" sz="1400" b="1">
                <a:ea typeface="ＭＳ ゴシック" panose="020B0609070205080204" pitchFamily="49" charset="-128"/>
              </a:rPr>
              <a:t>1</a:t>
            </a:r>
            <a:r>
              <a:rPr lang="ja-JP" altLang="en-US" sz="1400" b="1">
                <a:ea typeface="ＭＳ ゴシック" panose="020B0609070205080204" pitchFamily="49" charset="-128"/>
              </a:rPr>
              <a:t>秒周期ハンドラ</a:t>
            </a:r>
          </a:p>
        </p:txBody>
      </p:sp>
      <p:sp>
        <p:nvSpPr>
          <p:cNvPr id="84" name="四角形: 角を丸くする 83">
            <a:extLst>
              <a:ext uri="{FF2B5EF4-FFF2-40B4-BE49-F238E27FC236}">
                <a16:creationId xmlns:a16="http://schemas.microsoft.com/office/drawing/2014/main" id="{738A7E98-C572-4470-B86F-21B2D356779A}"/>
              </a:ext>
            </a:extLst>
          </p:cNvPr>
          <p:cNvSpPr/>
          <p:nvPr/>
        </p:nvSpPr>
        <p:spPr bwMode="auto">
          <a:xfrm>
            <a:off x="476753" y="4159379"/>
            <a:ext cx="2197100" cy="592531"/>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lang="en-US" altLang="ja-JP" sz="1400" b="1">
                <a:ea typeface="ＭＳ ゴシック" panose="020B0609070205080204" pitchFamily="49" charset="-128"/>
              </a:rPr>
              <a:t>1</a:t>
            </a:r>
            <a:r>
              <a:rPr lang="ja-JP" altLang="en-US" sz="1400" b="1">
                <a:ea typeface="ＭＳ ゴシック" panose="020B0609070205080204" pitchFamily="49" charset="-128"/>
              </a:rPr>
              <a:t>秒経過イベント</a:t>
            </a:r>
            <a:endParaRPr lang="en-US" altLang="ja-JP" sz="1400" b="1">
              <a:ea typeface="ＭＳ ゴシック" panose="020B0609070205080204" pitchFamily="49" charset="-128"/>
            </a:endParaRPr>
          </a:p>
          <a:p>
            <a:pPr algn="ctr"/>
            <a:r>
              <a:rPr lang="ja-JP" altLang="en-US" sz="1400" b="1">
                <a:ea typeface="ＭＳ ゴシック" panose="020B0609070205080204" pitchFamily="49" charset="-128"/>
              </a:rPr>
              <a:t>生成</a:t>
            </a:r>
            <a:r>
              <a:rPr kumimoji="1" lang="ja-JP" altLang="en-US" sz="1400" b="1">
                <a:ea typeface="ＭＳ ゴシック" panose="020B0609070205080204" pitchFamily="49" charset="-128"/>
              </a:rPr>
              <a:t>タスク</a:t>
            </a:r>
          </a:p>
        </p:txBody>
      </p:sp>
      <p:cxnSp>
        <p:nvCxnSpPr>
          <p:cNvPr id="96" name="直線矢印コネクタ 95">
            <a:extLst>
              <a:ext uri="{FF2B5EF4-FFF2-40B4-BE49-F238E27FC236}">
                <a16:creationId xmlns:a16="http://schemas.microsoft.com/office/drawing/2014/main" id="{66EBF7A5-4657-439A-B7D3-70D1B299CBA2}"/>
              </a:ext>
            </a:extLst>
          </p:cNvPr>
          <p:cNvCxnSpPr>
            <a:cxnSpLocks/>
            <a:stCxn id="75" idx="2"/>
            <a:endCxn id="84" idx="0"/>
          </p:cNvCxnSpPr>
          <p:nvPr/>
        </p:nvCxnSpPr>
        <p:spPr>
          <a:xfrm>
            <a:off x="1575303" y="3487801"/>
            <a:ext cx="0" cy="67157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121" name="テキスト ボックス 120">
            <a:extLst>
              <a:ext uri="{FF2B5EF4-FFF2-40B4-BE49-F238E27FC236}">
                <a16:creationId xmlns:a16="http://schemas.microsoft.com/office/drawing/2014/main" id="{03247E74-5B17-4977-9B76-C1B42DAE2DE3}"/>
              </a:ext>
            </a:extLst>
          </p:cNvPr>
          <p:cNvSpPr txBox="1"/>
          <p:nvPr/>
        </p:nvSpPr>
        <p:spPr>
          <a:xfrm>
            <a:off x="8456980" y="3694955"/>
            <a:ext cx="1130960" cy="369332"/>
          </a:xfrm>
          <a:prstGeom prst="rect">
            <a:avLst/>
          </a:prstGeom>
          <a:noFill/>
        </p:spPr>
        <p:txBody>
          <a:bodyPr wrap="square" rtlCol="0">
            <a:spAutoFit/>
          </a:bodyPr>
          <a:lstStyle/>
          <a:p>
            <a:r>
              <a:rPr kumimoji="1" lang="ja-JP" altLang="en-US">
                <a:ea typeface="ＭＳ ゴシック" panose="020B0609070205080204" pitchFamily="49" charset="-128"/>
              </a:rPr>
              <a:t>起床要求</a:t>
            </a:r>
          </a:p>
        </p:txBody>
      </p:sp>
      <p:sp>
        <p:nvSpPr>
          <p:cNvPr id="122" name="正方形/長方形 121">
            <a:extLst>
              <a:ext uri="{FF2B5EF4-FFF2-40B4-BE49-F238E27FC236}">
                <a16:creationId xmlns:a16="http://schemas.microsoft.com/office/drawing/2014/main" id="{4CA0E6BC-00FD-49AC-B0F6-82B6B473BE1A}"/>
              </a:ext>
            </a:extLst>
          </p:cNvPr>
          <p:cNvSpPr/>
          <p:nvPr/>
        </p:nvSpPr>
        <p:spPr>
          <a:xfrm>
            <a:off x="7074094" y="1996534"/>
            <a:ext cx="5004472" cy="3811957"/>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スイッチスキャン関数群</a:t>
            </a:r>
            <a:endParaRPr lang="en-US" altLang="ja-JP" sz="1800" b="1">
              <a:ea typeface="ＭＳ ゴシック" panose="020B0609070205080204" pitchFamily="49" charset="-128"/>
            </a:endParaRPr>
          </a:p>
          <a:p>
            <a:pPr algn="ctr"/>
            <a:r>
              <a:rPr lang="en-US" altLang="ja-JP" sz="1800" b="1">
                <a:ea typeface="ＭＳ ゴシック" panose="020B0609070205080204" pitchFamily="49" charset="-128"/>
              </a:rPr>
              <a:t>(sw_state_cyclic.c)</a:t>
            </a: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ja-JP" altLang="en-US" sz="1800" b="1">
              <a:ea typeface="ＭＳ ゴシック" panose="020B0609070205080204" pitchFamily="49" charset="-128"/>
            </a:endParaRPr>
          </a:p>
        </p:txBody>
      </p:sp>
      <p:sp>
        <p:nvSpPr>
          <p:cNvPr id="123" name="四角形: 角を丸くする 122">
            <a:extLst>
              <a:ext uri="{FF2B5EF4-FFF2-40B4-BE49-F238E27FC236}">
                <a16:creationId xmlns:a16="http://schemas.microsoft.com/office/drawing/2014/main" id="{876F35CA-A871-4168-A8E5-860CB2A4F03C}"/>
              </a:ext>
            </a:extLst>
          </p:cNvPr>
          <p:cNvSpPr/>
          <p:nvPr/>
        </p:nvSpPr>
        <p:spPr bwMode="auto">
          <a:xfrm>
            <a:off x="7346742" y="2966624"/>
            <a:ext cx="2197100" cy="72273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kumimoji="1" lang="en-US" altLang="ja-JP" sz="1400" b="1">
                <a:ea typeface="ＭＳ ゴシック" panose="020B0609070205080204" pitchFamily="49" charset="-128"/>
              </a:rPr>
              <a:t>0.01</a:t>
            </a:r>
            <a:r>
              <a:rPr kumimoji="1" lang="ja-JP" altLang="en-US" sz="1400" b="1">
                <a:ea typeface="ＭＳ ゴシック" panose="020B0609070205080204" pitchFamily="49" charset="-128"/>
              </a:rPr>
              <a:t>秒</a:t>
            </a:r>
            <a:r>
              <a:rPr lang="ja-JP" altLang="en-US" sz="1400" b="1">
                <a:ea typeface="ＭＳ ゴシック" panose="020B0609070205080204" pitchFamily="49" charset="-128"/>
              </a:rPr>
              <a:t>周期</a:t>
            </a:r>
            <a:r>
              <a:rPr kumimoji="1" lang="ja-JP" altLang="en-US" sz="1400" b="1">
                <a:ea typeface="ＭＳ ゴシック" panose="020B0609070205080204" pitchFamily="49" charset="-128"/>
              </a:rPr>
              <a:t>ハンドラ</a:t>
            </a:r>
          </a:p>
        </p:txBody>
      </p:sp>
      <p:sp>
        <p:nvSpPr>
          <p:cNvPr id="124" name="四角形: 角を丸くする 123">
            <a:extLst>
              <a:ext uri="{FF2B5EF4-FFF2-40B4-BE49-F238E27FC236}">
                <a16:creationId xmlns:a16="http://schemas.microsoft.com/office/drawing/2014/main" id="{13F249DB-E39B-4306-8C95-B03F82FD3C7B}"/>
              </a:ext>
            </a:extLst>
          </p:cNvPr>
          <p:cNvSpPr/>
          <p:nvPr/>
        </p:nvSpPr>
        <p:spPr bwMode="auto">
          <a:xfrm>
            <a:off x="7346742" y="4230733"/>
            <a:ext cx="2197100" cy="72273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kumimoji="1" lang="ja-JP" altLang="en-US" sz="1400" b="1">
                <a:ea typeface="ＭＳ ゴシック" panose="020B0609070205080204" pitchFamily="49" charset="-128"/>
              </a:rPr>
              <a:t>スイッチ</a:t>
            </a:r>
            <a:r>
              <a:rPr lang="ja-JP" altLang="en-US" sz="1400" b="1">
                <a:ea typeface="ＭＳ ゴシック" panose="020B0609070205080204" pitchFamily="49" charset="-128"/>
              </a:rPr>
              <a:t>イベント</a:t>
            </a:r>
            <a:endParaRPr lang="en-US" altLang="ja-JP" sz="1400" b="1">
              <a:ea typeface="ＭＳ ゴシック" panose="020B0609070205080204" pitchFamily="49" charset="-128"/>
            </a:endParaRPr>
          </a:p>
          <a:p>
            <a:pPr algn="ctr"/>
            <a:r>
              <a:rPr kumimoji="1" lang="ja-JP" altLang="en-US" sz="1400" b="1">
                <a:ea typeface="ＭＳ ゴシック" panose="020B0609070205080204" pitchFamily="49" charset="-128"/>
              </a:rPr>
              <a:t>生成タスク</a:t>
            </a:r>
          </a:p>
        </p:txBody>
      </p:sp>
      <p:cxnSp>
        <p:nvCxnSpPr>
          <p:cNvPr id="125" name="直線矢印コネクタ 124">
            <a:extLst>
              <a:ext uri="{FF2B5EF4-FFF2-40B4-BE49-F238E27FC236}">
                <a16:creationId xmlns:a16="http://schemas.microsoft.com/office/drawing/2014/main" id="{06FFE511-80E3-476C-9501-95FE7978EC89}"/>
              </a:ext>
            </a:extLst>
          </p:cNvPr>
          <p:cNvCxnSpPr>
            <a:cxnSpLocks/>
            <a:stCxn id="123" idx="2"/>
            <a:endCxn id="124" idx="0"/>
          </p:cNvCxnSpPr>
          <p:nvPr/>
        </p:nvCxnSpPr>
        <p:spPr>
          <a:xfrm>
            <a:off x="8445292" y="3689354"/>
            <a:ext cx="0" cy="541379"/>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126" name="四角形: 角を丸くする 125">
            <a:extLst>
              <a:ext uri="{FF2B5EF4-FFF2-40B4-BE49-F238E27FC236}">
                <a16:creationId xmlns:a16="http://schemas.microsoft.com/office/drawing/2014/main" id="{23CA337D-ECC7-4AAC-A7E2-CF2132F65E5D}"/>
              </a:ext>
            </a:extLst>
          </p:cNvPr>
          <p:cNvSpPr/>
          <p:nvPr/>
        </p:nvSpPr>
        <p:spPr bwMode="auto">
          <a:xfrm>
            <a:off x="10404008" y="3541147"/>
            <a:ext cx="1524187" cy="72273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kumimoji="1" lang="ja-JP" altLang="en-US" sz="1400" b="1">
                <a:ea typeface="ＭＳ ゴシック" panose="020B0609070205080204" pitchFamily="49" charset="-128"/>
              </a:rPr>
              <a:t>スライドスイッチ</a:t>
            </a:r>
          </a:p>
        </p:txBody>
      </p:sp>
      <p:sp>
        <p:nvSpPr>
          <p:cNvPr id="127" name="四角形: 角を丸くする 126">
            <a:extLst>
              <a:ext uri="{FF2B5EF4-FFF2-40B4-BE49-F238E27FC236}">
                <a16:creationId xmlns:a16="http://schemas.microsoft.com/office/drawing/2014/main" id="{A868F934-C470-4839-AC95-79FCAF44EF80}"/>
              </a:ext>
            </a:extLst>
          </p:cNvPr>
          <p:cNvSpPr/>
          <p:nvPr/>
        </p:nvSpPr>
        <p:spPr bwMode="auto">
          <a:xfrm>
            <a:off x="10367123" y="4961430"/>
            <a:ext cx="1561072" cy="72273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kumimoji="1" lang="ja-JP" altLang="en-US" sz="1400" b="1">
                <a:ea typeface="ＭＳ ゴシック" panose="020B0609070205080204" pitchFamily="49" charset="-128"/>
              </a:rPr>
              <a:t>プッシュスイッチ</a:t>
            </a:r>
          </a:p>
        </p:txBody>
      </p:sp>
      <p:sp>
        <p:nvSpPr>
          <p:cNvPr id="157" name="正方形/長方形 156">
            <a:extLst>
              <a:ext uri="{FF2B5EF4-FFF2-40B4-BE49-F238E27FC236}">
                <a16:creationId xmlns:a16="http://schemas.microsoft.com/office/drawing/2014/main" id="{3D0F3D3D-B340-4F11-B084-AEF587F19777}"/>
              </a:ext>
            </a:extLst>
          </p:cNvPr>
          <p:cNvSpPr/>
          <p:nvPr/>
        </p:nvSpPr>
        <p:spPr>
          <a:xfrm>
            <a:off x="4012370" y="4897629"/>
            <a:ext cx="1984025" cy="1225864"/>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タイマタスク</a:t>
            </a:r>
            <a:endParaRPr lang="en-US" altLang="ja-JP" sz="1800" b="1">
              <a:ea typeface="ＭＳ ゴシック" panose="020B0609070205080204" pitchFamily="49" charset="-128"/>
            </a:endParaRPr>
          </a:p>
          <a:p>
            <a:pPr algn="ctr"/>
            <a:r>
              <a:rPr lang="ja-JP" altLang="en-US" sz="1800" b="1">
                <a:ea typeface="ＭＳ ゴシック" panose="020B0609070205080204" pitchFamily="49" charset="-128"/>
              </a:rPr>
              <a:t>サブ関数群</a:t>
            </a:r>
            <a:endParaRPr lang="en-US" altLang="ja-JP" sz="1800" b="1">
              <a:ea typeface="ＭＳ ゴシック" panose="020B0609070205080204" pitchFamily="49" charset="-128"/>
            </a:endParaRPr>
          </a:p>
          <a:p>
            <a:pPr algn="ctr"/>
            <a:r>
              <a:rPr lang="en-US" altLang="ja-JP" sz="1800" b="1">
                <a:ea typeface="ＭＳ ゴシック" panose="020B0609070205080204" pitchFamily="49" charset="-128"/>
              </a:rPr>
              <a:t>(timer_sub.c)</a:t>
            </a:r>
          </a:p>
        </p:txBody>
      </p:sp>
      <p:cxnSp>
        <p:nvCxnSpPr>
          <p:cNvPr id="163" name="直線矢印コネクタ 162">
            <a:extLst>
              <a:ext uri="{FF2B5EF4-FFF2-40B4-BE49-F238E27FC236}">
                <a16:creationId xmlns:a16="http://schemas.microsoft.com/office/drawing/2014/main" id="{0389F580-5B43-45D8-A6BD-1907B91C1758}"/>
              </a:ext>
            </a:extLst>
          </p:cNvPr>
          <p:cNvCxnSpPr>
            <a:cxnSpLocks/>
            <a:stCxn id="6" idx="2"/>
            <a:endCxn id="157" idx="0"/>
          </p:cNvCxnSpPr>
          <p:nvPr/>
        </p:nvCxnSpPr>
        <p:spPr>
          <a:xfrm>
            <a:off x="4994333" y="3559132"/>
            <a:ext cx="10050" cy="1338497"/>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166" name="テキスト ボックス 165">
            <a:extLst>
              <a:ext uri="{FF2B5EF4-FFF2-40B4-BE49-F238E27FC236}">
                <a16:creationId xmlns:a16="http://schemas.microsoft.com/office/drawing/2014/main" id="{FE1A29D7-01CE-42B0-97A4-8BC16AF01266}"/>
              </a:ext>
            </a:extLst>
          </p:cNvPr>
          <p:cNvSpPr txBox="1"/>
          <p:nvPr/>
        </p:nvSpPr>
        <p:spPr>
          <a:xfrm>
            <a:off x="5061046" y="3963800"/>
            <a:ext cx="1425530" cy="369332"/>
          </a:xfrm>
          <a:prstGeom prst="rect">
            <a:avLst/>
          </a:prstGeom>
          <a:noFill/>
        </p:spPr>
        <p:txBody>
          <a:bodyPr wrap="square" rtlCol="0">
            <a:spAutoFit/>
          </a:bodyPr>
          <a:lstStyle/>
          <a:p>
            <a:r>
              <a:rPr kumimoji="1" lang="ja-JP" altLang="en-US">
                <a:ea typeface="ＭＳ ゴシック" panose="020B0609070205080204" pitchFamily="49" charset="-128"/>
              </a:rPr>
              <a:t>関数コール</a:t>
            </a:r>
          </a:p>
        </p:txBody>
      </p:sp>
    </p:spTree>
    <p:extLst>
      <p:ext uri="{BB962C8B-B14F-4D97-AF65-F5344CB8AC3E}">
        <p14:creationId xmlns:p14="http://schemas.microsoft.com/office/powerpoint/2010/main" val="3319400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79EC3E9-119D-494E-80AB-4820787259BC}"/>
              </a:ext>
            </a:extLst>
          </p:cNvPr>
          <p:cNvSpPr/>
          <p:nvPr/>
        </p:nvSpPr>
        <p:spPr>
          <a:xfrm>
            <a:off x="685800" y="4073059"/>
            <a:ext cx="2505455" cy="26928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9E6E0F38-061C-4814-8117-7880A79D90C8}"/>
              </a:ext>
            </a:extLst>
          </p:cNvPr>
          <p:cNvSpPr/>
          <p:nvPr/>
        </p:nvSpPr>
        <p:spPr>
          <a:xfrm>
            <a:off x="4685653" y="2139338"/>
            <a:ext cx="1892183" cy="1225864"/>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LED4</a:t>
            </a:r>
            <a:r>
              <a:rPr kumimoji="1" lang="ja-JP" altLang="en-US" sz="1800" b="1">
                <a:ea typeface="ＭＳ ゴシック" panose="020B0609070205080204" pitchFamily="49" charset="-128"/>
              </a:rPr>
              <a:t>点滅タスクメイン関数</a:t>
            </a:r>
            <a:endParaRPr kumimoji="1" lang="en-US" altLang="ja-JP" sz="1800" b="1">
              <a:ea typeface="ＭＳ ゴシック" panose="020B0609070205080204" pitchFamily="49" charset="-128"/>
            </a:endParaRPr>
          </a:p>
          <a:p>
            <a:pPr algn="ctr"/>
            <a:r>
              <a:rPr lang="en-US" altLang="ja-JP" sz="1800" b="1">
                <a:ea typeface="ＭＳ ゴシック" panose="020B0609070205080204" pitchFamily="49" charset="-128"/>
              </a:rPr>
              <a:t>(blink_main.c)</a:t>
            </a:r>
            <a:endParaRPr kumimoji="1" lang="ja-JP" altLang="en-US" sz="1800" b="1">
              <a:ea typeface="ＭＳ ゴシック" panose="020B0609070205080204" pitchFamily="49" charset="-128"/>
            </a:endParaRPr>
          </a:p>
        </p:txBody>
      </p:sp>
      <p:cxnSp>
        <p:nvCxnSpPr>
          <p:cNvPr id="8" name="直線矢印コネクタ 7">
            <a:extLst>
              <a:ext uri="{FF2B5EF4-FFF2-40B4-BE49-F238E27FC236}">
                <a16:creationId xmlns:a16="http://schemas.microsoft.com/office/drawing/2014/main" id="{40ABE2AD-7956-43A9-A63F-9DD5E899EBA5}"/>
              </a:ext>
            </a:extLst>
          </p:cNvPr>
          <p:cNvCxnSpPr>
            <a:cxnSpLocks/>
            <a:stCxn id="34" idx="2"/>
            <a:endCxn id="29" idx="0"/>
          </p:cNvCxnSpPr>
          <p:nvPr/>
        </p:nvCxnSpPr>
        <p:spPr>
          <a:xfrm flipH="1">
            <a:off x="5632988" y="5298923"/>
            <a:ext cx="1" cy="1044869"/>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40ABE2AD-7956-43A9-A63F-9DD5E899EBA5}"/>
              </a:ext>
            </a:extLst>
          </p:cNvPr>
          <p:cNvCxnSpPr>
            <a:cxnSpLocks/>
            <a:stCxn id="59" idx="3"/>
            <a:endCxn id="7" idx="1"/>
          </p:cNvCxnSpPr>
          <p:nvPr/>
        </p:nvCxnSpPr>
        <p:spPr>
          <a:xfrm flipV="1">
            <a:off x="2593625" y="2752270"/>
            <a:ext cx="2092028" cy="2330"/>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7DEA13C5-88D4-4734-9CB7-4DCB177C135D}"/>
              </a:ext>
            </a:extLst>
          </p:cNvPr>
          <p:cNvSpPr/>
          <p:nvPr/>
        </p:nvSpPr>
        <p:spPr>
          <a:xfrm>
            <a:off x="5078990" y="6343792"/>
            <a:ext cx="1107996" cy="422089"/>
          </a:xfrm>
          <a:prstGeom prst="rect">
            <a:avLst/>
          </a:prstGeom>
          <a:solidFill>
            <a:schemeClr val="accent6">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2000" b="1">
                <a:ea typeface="ＭＳ ゴシック" panose="020B0609070205080204" pitchFamily="49" charset="-128"/>
              </a:rPr>
              <a:t>LED4</a:t>
            </a:r>
            <a:endParaRPr kumimoji="1" lang="ja-JP" altLang="en-US" sz="2000" b="1">
              <a:ea typeface="ＭＳ ゴシック" panose="020B0609070205080204" pitchFamily="49" charset="-128"/>
            </a:endParaRPr>
          </a:p>
        </p:txBody>
      </p:sp>
      <p:sp>
        <p:nvSpPr>
          <p:cNvPr id="56" name="テキスト ボックス 55">
            <a:extLst>
              <a:ext uri="{FF2B5EF4-FFF2-40B4-BE49-F238E27FC236}">
                <a16:creationId xmlns:a16="http://schemas.microsoft.com/office/drawing/2014/main" id="{5054E697-0228-4B28-835E-0D33D5DD263F}"/>
              </a:ext>
            </a:extLst>
          </p:cNvPr>
          <p:cNvSpPr txBox="1"/>
          <p:nvPr/>
        </p:nvSpPr>
        <p:spPr>
          <a:xfrm>
            <a:off x="3554537" y="2843365"/>
            <a:ext cx="1107996" cy="369332"/>
          </a:xfrm>
          <a:prstGeom prst="rect">
            <a:avLst/>
          </a:prstGeom>
          <a:noFill/>
        </p:spPr>
        <p:txBody>
          <a:bodyPr wrap="square" rtlCol="0">
            <a:spAutoFit/>
          </a:bodyPr>
          <a:lstStyle/>
          <a:p>
            <a:r>
              <a:rPr lang="ja-JP" altLang="en-US">
                <a:ea typeface="ＭＳ ゴシック" panose="020B0609070205080204" pitchFamily="49" charset="-128"/>
              </a:rPr>
              <a:t>イベント</a:t>
            </a:r>
            <a:endParaRPr kumimoji="1" lang="ja-JP" altLang="en-US">
              <a:ea typeface="ＭＳ ゴシック" panose="020B0609070205080204" pitchFamily="49" charset="-128"/>
            </a:endParaRPr>
          </a:p>
        </p:txBody>
      </p:sp>
      <p:cxnSp>
        <p:nvCxnSpPr>
          <p:cNvPr id="63" name="直線矢印コネクタ 62">
            <a:extLst>
              <a:ext uri="{FF2B5EF4-FFF2-40B4-BE49-F238E27FC236}">
                <a16:creationId xmlns:a16="http://schemas.microsoft.com/office/drawing/2014/main" id="{0528FCA3-DFDC-4332-98AE-CDFB654ACBFC}"/>
              </a:ext>
            </a:extLst>
          </p:cNvPr>
          <p:cNvCxnSpPr>
            <a:cxnSpLocks/>
            <a:stCxn id="34" idx="3"/>
            <a:endCxn id="74" idx="1"/>
          </p:cNvCxnSpPr>
          <p:nvPr/>
        </p:nvCxnSpPr>
        <p:spPr>
          <a:xfrm flipV="1">
            <a:off x="6579080" y="3390174"/>
            <a:ext cx="2646135" cy="1295817"/>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D612F0F8-88D5-4BDD-B800-2ED9848065C8}"/>
              </a:ext>
            </a:extLst>
          </p:cNvPr>
          <p:cNvSpPr txBox="1"/>
          <p:nvPr/>
        </p:nvSpPr>
        <p:spPr>
          <a:xfrm>
            <a:off x="7336562" y="2950536"/>
            <a:ext cx="1114699" cy="369332"/>
          </a:xfrm>
          <a:prstGeom prst="rect">
            <a:avLst/>
          </a:prstGeom>
          <a:noFill/>
        </p:spPr>
        <p:txBody>
          <a:bodyPr wrap="square" rtlCol="0">
            <a:spAutoFit/>
          </a:bodyPr>
          <a:lstStyle/>
          <a:p>
            <a:r>
              <a:rPr lang="ja-JP" altLang="en-US">
                <a:ea typeface="ＭＳ ゴシック" panose="020B0609070205080204" pitchFamily="49" charset="-128"/>
              </a:rPr>
              <a:t>イベント</a:t>
            </a:r>
            <a:endParaRPr kumimoji="1" lang="ja-JP" altLang="en-US">
              <a:ea typeface="ＭＳ ゴシック" panose="020B0609070205080204" pitchFamily="49" charset="-128"/>
            </a:endParaRPr>
          </a:p>
        </p:txBody>
      </p:sp>
      <p:sp>
        <p:nvSpPr>
          <p:cNvPr id="43" name="テキスト ボックス 42">
            <a:extLst>
              <a:ext uri="{FF2B5EF4-FFF2-40B4-BE49-F238E27FC236}">
                <a16:creationId xmlns:a16="http://schemas.microsoft.com/office/drawing/2014/main" id="{A451AB61-85CF-463E-A057-242BAAD3C2A7}"/>
              </a:ext>
            </a:extLst>
          </p:cNvPr>
          <p:cNvSpPr txBox="1"/>
          <p:nvPr/>
        </p:nvSpPr>
        <p:spPr>
          <a:xfrm>
            <a:off x="5623995" y="5674545"/>
            <a:ext cx="1800493" cy="369332"/>
          </a:xfrm>
          <a:prstGeom prst="rect">
            <a:avLst/>
          </a:prstGeom>
          <a:noFill/>
        </p:spPr>
        <p:txBody>
          <a:bodyPr wrap="none" rtlCol="0">
            <a:spAutoFit/>
          </a:bodyPr>
          <a:lstStyle/>
          <a:p>
            <a:r>
              <a:rPr kumimoji="1" lang="ja-JP" altLang="en-US">
                <a:ea typeface="ＭＳ ゴシック" panose="020B0609070205080204" pitchFamily="49" charset="-128"/>
              </a:rPr>
              <a:t>点灯・消灯要求</a:t>
            </a:r>
          </a:p>
        </p:txBody>
      </p:sp>
      <p:sp>
        <p:nvSpPr>
          <p:cNvPr id="223" name="タイトル 222">
            <a:extLst>
              <a:ext uri="{FF2B5EF4-FFF2-40B4-BE49-F238E27FC236}">
                <a16:creationId xmlns:a16="http://schemas.microsoft.com/office/drawing/2014/main" id="{EDD1E661-62A7-4887-9FE0-C2AAF419F7CB}"/>
              </a:ext>
            </a:extLst>
          </p:cNvPr>
          <p:cNvSpPr>
            <a:spLocks noGrp="1"/>
          </p:cNvSpPr>
          <p:nvPr>
            <p:ph type="title"/>
          </p:nvPr>
        </p:nvSpPr>
        <p:spPr/>
        <p:txBody>
          <a:bodyPr>
            <a:normAutofit/>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(5/7)</a:t>
            </a:r>
            <a:endParaRPr lang="ja-JP" altLang="en-US" sz="6000"/>
          </a:p>
        </p:txBody>
      </p:sp>
      <p:sp>
        <p:nvSpPr>
          <p:cNvPr id="2" name="コンテンツ プレースホルダー 1">
            <a:extLst>
              <a:ext uri="{FF2B5EF4-FFF2-40B4-BE49-F238E27FC236}">
                <a16:creationId xmlns:a16="http://schemas.microsoft.com/office/drawing/2014/main" id="{D39E0C28-DCC3-4C52-9348-88A38A15416E}"/>
              </a:ext>
            </a:extLst>
          </p:cNvPr>
          <p:cNvSpPr>
            <a:spLocks noGrp="1"/>
          </p:cNvSpPr>
          <p:nvPr>
            <p:ph idx="1"/>
          </p:nvPr>
        </p:nvSpPr>
        <p:spPr>
          <a:xfrm>
            <a:off x="614938" y="1656496"/>
            <a:ext cx="10972800" cy="573340"/>
          </a:xfrm>
        </p:spPr>
        <p:txBody>
          <a:bodyPr/>
          <a:lstStyle/>
          <a:p>
            <a:r>
              <a:rPr lang="ja-JP" altLang="en-US"/>
              <a:t>分割後のファイル構成（</a:t>
            </a:r>
            <a:r>
              <a:rPr lang="en-US" altLang="ja-JP"/>
              <a:t>LED4</a:t>
            </a:r>
            <a:r>
              <a:rPr lang="ja-JP" altLang="en-US"/>
              <a:t>関連）</a:t>
            </a:r>
            <a:endParaRPr lang="en-US" altLang="ja-JP"/>
          </a:p>
          <a:p>
            <a:endParaRPr lang="ja-JP" altLang="en-US"/>
          </a:p>
        </p:txBody>
      </p:sp>
      <p:cxnSp>
        <p:nvCxnSpPr>
          <p:cNvPr id="14" name="直線矢印コネクタ 13">
            <a:extLst>
              <a:ext uri="{FF2B5EF4-FFF2-40B4-BE49-F238E27FC236}">
                <a16:creationId xmlns:a16="http://schemas.microsoft.com/office/drawing/2014/main" id="{87324B8A-FDD9-4DBB-B49B-E61FD235841B}"/>
              </a:ext>
            </a:extLst>
          </p:cNvPr>
          <p:cNvCxnSpPr>
            <a:cxnSpLocks/>
            <a:stCxn id="75" idx="1"/>
            <a:endCxn id="7" idx="3"/>
          </p:cNvCxnSpPr>
          <p:nvPr/>
        </p:nvCxnSpPr>
        <p:spPr>
          <a:xfrm flipH="1" flipV="1">
            <a:off x="6577836" y="2752270"/>
            <a:ext cx="2647379" cy="1902013"/>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59" name="正方形/長方形 58">
            <a:extLst>
              <a:ext uri="{FF2B5EF4-FFF2-40B4-BE49-F238E27FC236}">
                <a16:creationId xmlns:a16="http://schemas.microsoft.com/office/drawing/2014/main" id="{A4515001-19A9-4787-88DE-183A601E5775}"/>
              </a:ext>
            </a:extLst>
          </p:cNvPr>
          <p:cNvSpPr/>
          <p:nvPr/>
        </p:nvSpPr>
        <p:spPr>
          <a:xfrm>
            <a:off x="609600" y="2141668"/>
            <a:ext cx="1984025" cy="1225864"/>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タイマタスク</a:t>
            </a:r>
            <a:endParaRPr lang="en-US" altLang="ja-JP" sz="1800" b="1">
              <a:ea typeface="ＭＳ ゴシック" panose="020B0609070205080204" pitchFamily="49" charset="-128"/>
            </a:endParaRPr>
          </a:p>
          <a:p>
            <a:pPr algn="ctr"/>
            <a:r>
              <a:rPr lang="ja-JP" altLang="en-US" sz="1800" b="1">
                <a:ea typeface="ＭＳ ゴシック" panose="020B0609070205080204" pitchFamily="49" charset="-128"/>
              </a:rPr>
              <a:t>サブ関数群</a:t>
            </a:r>
            <a:endParaRPr lang="en-US" altLang="ja-JP" sz="1800" b="1">
              <a:ea typeface="ＭＳ ゴシック" panose="020B0609070205080204" pitchFamily="49" charset="-128"/>
            </a:endParaRPr>
          </a:p>
          <a:p>
            <a:pPr algn="ctr"/>
            <a:r>
              <a:rPr lang="en-US" altLang="ja-JP" sz="1800" b="1">
                <a:ea typeface="ＭＳ ゴシック" panose="020B0609070205080204" pitchFamily="49" charset="-128"/>
              </a:rPr>
              <a:t>(timer_sub.c)</a:t>
            </a:r>
            <a:endParaRPr lang="ja-JP" altLang="en-US" sz="1800" b="1">
              <a:ea typeface="ＭＳ ゴシック" panose="020B0609070205080204" pitchFamily="49" charset="-128"/>
            </a:endParaRPr>
          </a:p>
        </p:txBody>
      </p:sp>
      <p:sp>
        <p:nvSpPr>
          <p:cNvPr id="34" name="正方形/長方形 33">
            <a:extLst>
              <a:ext uri="{FF2B5EF4-FFF2-40B4-BE49-F238E27FC236}">
                <a16:creationId xmlns:a16="http://schemas.microsoft.com/office/drawing/2014/main" id="{C9D0C4FD-A200-40F2-B17C-52FBC7723877}"/>
              </a:ext>
            </a:extLst>
          </p:cNvPr>
          <p:cNvSpPr/>
          <p:nvPr/>
        </p:nvSpPr>
        <p:spPr>
          <a:xfrm>
            <a:off x="4686897" y="4073059"/>
            <a:ext cx="1892183" cy="1225864"/>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1800" b="1">
                <a:ea typeface="ＭＳ ゴシック" panose="020B0609070205080204" pitchFamily="49" charset="-128"/>
              </a:rPr>
              <a:t>LED4</a:t>
            </a:r>
            <a:r>
              <a:rPr kumimoji="1" lang="ja-JP" altLang="en-US" sz="1800" b="1">
                <a:ea typeface="ＭＳ ゴシック" panose="020B0609070205080204" pitchFamily="49" charset="-128"/>
              </a:rPr>
              <a:t>点滅タスクサブ関数群</a:t>
            </a:r>
            <a:endParaRPr kumimoji="1" lang="en-US" altLang="ja-JP" sz="1800" b="1">
              <a:ea typeface="ＭＳ ゴシック" panose="020B0609070205080204" pitchFamily="49" charset="-128"/>
            </a:endParaRPr>
          </a:p>
          <a:p>
            <a:pPr algn="ctr"/>
            <a:r>
              <a:rPr lang="en-US" altLang="ja-JP" sz="1800" b="1">
                <a:ea typeface="ＭＳ ゴシック" panose="020B0609070205080204" pitchFamily="49" charset="-128"/>
              </a:rPr>
              <a:t>(blink_sub.c)</a:t>
            </a:r>
            <a:endParaRPr kumimoji="1" lang="ja-JP" altLang="en-US" sz="1800" b="1">
              <a:ea typeface="ＭＳ ゴシック" panose="020B0609070205080204" pitchFamily="49" charset="-128"/>
            </a:endParaRPr>
          </a:p>
        </p:txBody>
      </p:sp>
      <p:sp>
        <p:nvSpPr>
          <p:cNvPr id="72" name="テキスト ボックス 71">
            <a:extLst>
              <a:ext uri="{FF2B5EF4-FFF2-40B4-BE49-F238E27FC236}">
                <a16:creationId xmlns:a16="http://schemas.microsoft.com/office/drawing/2014/main" id="{42BE9228-C03C-4848-A675-E1CC5178FA18}"/>
              </a:ext>
            </a:extLst>
          </p:cNvPr>
          <p:cNvSpPr txBox="1"/>
          <p:nvPr/>
        </p:nvSpPr>
        <p:spPr>
          <a:xfrm>
            <a:off x="10335453" y="3822239"/>
            <a:ext cx="1130960" cy="369332"/>
          </a:xfrm>
          <a:prstGeom prst="rect">
            <a:avLst/>
          </a:prstGeom>
          <a:noFill/>
        </p:spPr>
        <p:txBody>
          <a:bodyPr wrap="square" rtlCol="0">
            <a:spAutoFit/>
          </a:bodyPr>
          <a:lstStyle/>
          <a:p>
            <a:r>
              <a:rPr kumimoji="1" lang="ja-JP" altLang="en-US">
                <a:ea typeface="ＭＳ ゴシック" panose="020B0609070205080204" pitchFamily="49" charset="-128"/>
              </a:rPr>
              <a:t>起床要求</a:t>
            </a:r>
          </a:p>
        </p:txBody>
      </p:sp>
      <p:sp>
        <p:nvSpPr>
          <p:cNvPr id="73" name="正方形/長方形 72">
            <a:extLst>
              <a:ext uri="{FF2B5EF4-FFF2-40B4-BE49-F238E27FC236}">
                <a16:creationId xmlns:a16="http://schemas.microsoft.com/office/drawing/2014/main" id="{FA9CA88F-31C2-4B53-B78F-FED0567660CF}"/>
              </a:ext>
            </a:extLst>
          </p:cNvPr>
          <p:cNvSpPr/>
          <p:nvPr/>
        </p:nvSpPr>
        <p:spPr>
          <a:xfrm>
            <a:off x="8840003" y="2139338"/>
            <a:ext cx="2742396" cy="3125241"/>
          </a:xfrm>
          <a:prstGeom prst="rect">
            <a:avLst/>
          </a:prstGeom>
          <a:noFill/>
          <a:ln w="3810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800" b="1">
                <a:ea typeface="ＭＳ ゴシック" panose="020B0609070205080204" pitchFamily="49" charset="-128"/>
              </a:rPr>
              <a:t>点滅周期生成関数群</a:t>
            </a:r>
            <a:endParaRPr lang="en-US" altLang="ja-JP" sz="1800" b="1">
              <a:ea typeface="ＭＳ ゴシック" panose="020B0609070205080204" pitchFamily="49" charset="-128"/>
            </a:endParaRPr>
          </a:p>
          <a:p>
            <a:pPr algn="ctr"/>
            <a:r>
              <a:rPr lang="en-US" altLang="ja-JP" sz="1800" b="1">
                <a:ea typeface="ＭＳ ゴシック" panose="020B0609070205080204" pitchFamily="49" charset="-128"/>
              </a:rPr>
              <a:t>(led4_blink_cyclic.c)</a:t>
            </a: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en-US" altLang="ja-JP" sz="1800" b="1">
              <a:ea typeface="ＭＳ ゴシック" panose="020B0609070205080204" pitchFamily="49" charset="-128"/>
            </a:endParaRPr>
          </a:p>
          <a:p>
            <a:pPr algn="ctr"/>
            <a:endParaRPr lang="ja-JP" altLang="en-US" sz="1800" b="1">
              <a:ea typeface="ＭＳ ゴシック" panose="020B0609070205080204" pitchFamily="49" charset="-128"/>
            </a:endParaRPr>
          </a:p>
        </p:txBody>
      </p:sp>
      <p:sp>
        <p:nvSpPr>
          <p:cNvPr id="74" name="四角形: 角を丸くする 73">
            <a:extLst>
              <a:ext uri="{FF2B5EF4-FFF2-40B4-BE49-F238E27FC236}">
                <a16:creationId xmlns:a16="http://schemas.microsoft.com/office/drawing/2014/main" id="{4E2582D7-BAD2-44FE-97CB-CCCF7B828120}"/>
              </a:ext>
            </a:extLst>
          </p:cNvPr>
          <p:cNvSpPr/>
          <p:nvPr/>
        </p:nvSpPr>
        <p:spPr bwMode="auto">
          <a:xfrm>
            <a:off x="9225215" y="3093908"/>
            <a:ext cx="2197100" cy="592531"/>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fontAlgn="base">
              <a:lnSpc>
                <a:spcPct val="110000"/>
              </a:lnSpc>
              <a:spcBef>
                <a:spcPct val="10000"/>
              </a:spcBef>
              <a:spcAft>
                <a:spcPct val="0"/>
              </a:spcAft>
            </a:pPr>
            <a:r>
              <a:rPr lang="en-US" altLang="ja-JP" sz="1400" b="1">
                <a:ea typeface="ＭＳ ゴシック" panose="020B0609070205080204" pitchFamily="49" charset="-128"/>
              </a:rPr>
              <a:t>0.25</a:t>
            </a:r>
            <a:r>
              <a:rPr lang="ja-JP" altLang="en-US" sz="1400" b="1">
                <a:ea typeface="ＭＳ ゴシック" panose="020B0609070205080204" pitchFamily="49" charset="-128"/>
              </a:rPr>
              <a:t>秒周期ハンドラ</a:t>
            </a:r>
          </a:p>
        </p:txBody>
      </p:sp>
      <p:sp>
        <p:nvSpPr>
          <p:cNvPr id="75" name="四角形: 角を丸くする 74">
            <a:extLst>
              <a:ext uri="{FF2B5EF4-FFF2-40B4-BE49-F238E27FC236}">
                <a16:creationId xmlns:a16="http://schemas.microsoft.com/office/drawing/2014/main" id="{01713F30-DBAE-42FB-BE6B-60360367DA99}"/>
              </a:ext>
            </a:extLst>
          </p:cNvPr>
          <p:cNvSpPr/>
          <p:nvPr/>
        </p:nvSpPr>
        <p:spPr bwMode="auto">
          <a:xfrm>
            <a:off x="9225215" y="4358017"/>
            <a:ext cx="2197100" cy="592531"/>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gn="ctr"/>
            <a:r>
              <a:rPr lang="en-US" altLang="ja-JP" sz="1400" b="1">
                <a:ea typeface="ＭＳ ゴシック" panose="020B0609070205080204" pitchFamily="49" charset="-128"/>
              </a:rPr>
              <a:t>0.25</a:t>
            </a:r>
            <a:r>
              <a:rPr lang="ja-JP" altLang="en-US" sz="1400" b="1">
                <a:ea typeface="ＭＳ ゴシック" panose="020B0609070205080204" pitchFamily="49" charset="-128"/>
              </a:rPr>
              <a:t>秒経過イベント</a:t>
            </a:r>
            <a:endParaRPr lang="en-US" altLang="ja-JP" sz="1400" b="1">
              <a:ea typeface="ＭＳ ゴシック" panose="020B0609070205080204" pitchFamily="49" charset="-128"/>
            </a:endParaRPr>
          </a:p>
          <a:p>
            <a:pPr algn="ctr"/>
            <a:r>
              <a:rPr lang="ja-JP" altLang="en-US" sz="1400" b="1">
                <a:ea typeface="ＭＳ ゴシック" panose="020B0609070205080204" pitchFamily="49" charset="-128"/>
              </a:rPr>
              <a:t>生成</a:t>
            </a:r>
            <a:r>
              <a:rPr kumimoji="1" lang="ja-JP" altLang="en-US" sz="1400" b="1">
                <a:ea typeface="ＭＳ ゴシック" panose="020B0609070205080204" pitchFamily="49" charset="-128"/>
              </a:rPr>
              <a:t>タスク</a:t>
            </a:r>
          </a:p>
        </p:txBody>
      </p:sp>
      <p:cxnSp>
        <p:nvCxnSpPr>
          <p:cNvPr id="76" name="直線矢印コネクタ 75">
            <a:extLst>
              <a:ext uri="{FF2B5EF4-FFF2-40B4-BE49-F238E27FC236}">
                <a16:creationId xmlns:a16="http://schemas.microsoft.com/office/drawing/2014/main" id="{82AB3A85-73B2-47E7-9A0F-3811AFD87CF7}"/>
              </a:ext>
            </a:extLst>
          </p:cNvPr>
          <p:cNvCxnSpPr>
            <a:cxnSpLocks/>
            <a:stCxn id="74" idx="2"/>
            <a:endCxn id="75" idx="0"/>
          </p:cNvCxnSpPr>
          <p:nvPr/>
        </p:nvCxnSpPr>
        <p:spPr>
          <a:xfrm>
            <a:off x="10323765" y="3686439"/>
            <a:ext cx="0" cy="671578"/>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10D99B98-4B6B-444B-8BD4-8F56A19E2EBB}"/>
              </a:ext>
            </a:extLst>
          </p:cNvPr>
          <p:cNvCxnSpPr>
            <a:cxnSpLocks/>
            <a:stCxn id="7" idx="2"/>
            <a:endCxn id="34" idx="0"/>
          </p:cNvCxnSpPr>
          <p:nvPr/>
        </p:nvCxnSpPr>
        <p:spPr>
          <a:xfrm>
            <a:off x="5631745" y="3365202"/>
            <a:ext cx="1244" cy="707857"/>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84" name="テキスト ボックス 83">
            <a:extLst>
              <a:ext uri="{FF2B5EF4-FFF2-40B4-BE49-F238E27FC236}">
                <a16:creationId xmlns:a16="http://schemas.microsoft.com/office/drawing/2014/main" id="{15AAF7F3-F1C6-4C0C-AEC8-BE30CD309F2D}"/>
              </a:ext>
            </a:extLst>
          </p:cNvPr>
          <p:cNvSpPr txBox="1"/>
          <p:nvPr/>
        </p:nvSpPr>
        <p:spPr>
          <a:xfrm>
            <a:off x="5696881" y="3521978"/>
            <a:ext cx="1333647" cy="369332"/>
          </a:xfrm>
          <a:prstGeom prst="rect">
            <a:avLst/>
          </a:prstGeom>
          <a:noFill/>
        </p:spPr>
        <p:txBody>
          <a:bodyPr wrap="square" rtlCol="0">
            <a:spAutoFit/>
          </a:bodyPr>
          <a:lstStyle/>
          <a:p>
            <a:r>
              <a:rPr kumimoji="1" lang="ja-JP" altLang="en-US">
                <a:ea typeface="ＭＳ ゴシック" panose="020B0609070205080204" pitchFamily="49" charset="-128"/>
              </a:rPr>
              <a:t>関数コール</a:t>
            </a:r>
          </a:p>
        </p:txBody>
      </p:sp>
      <p:sp>
        <p:nvSpPr>
          <p:cNvPr id="85" name="正方形/長方形 84">
            <a:extLst>
              <a:ext uri="{FF2B5EF4-FFF2-40B4-BE49-F238E27FC236}">
                <a16:creationId xmlns:a16="http://schemas.microsoft.com/office/drawing/2014/main" id="{051AEDC5-74F6-4380-8C6F-55F5FEE2924D}"/>
              </a:ext>
            </a:extLst>
          </p:cNvPr>
          <p:cNvSpPr/>
          <p:nvPr/>
        </p:nvSpPr>
        <p:spPr>
          <a:xfrm>
            <a:off x="947904" y="4191571"/>
            <a:ext cx="1647100" cy="104373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800" b="1">
                <a:ea typeface="ＭＳ ゴシック" panose="020B0609070205080204" pitchFamily="49" charset="-128"/>
              </a:rPr>
              <a:t>1</a:t>
            </a:r>
            <a:r>
              <a:rPr lang="ja-JP" altLang="en-US" sz="1800" b="1">
                <a:ea typeface="ＭＳ ゴシック" panose="020B0609070205080204" pitchFamily="49" charset="-128"/>
              </a:rPr>
              <a:t>秒周期</a:t>
            </a:r>
            <a:endParaRPr kumimoji="1" lang="en-US" altLang="ja-JP" sz="1800" b="1">
              <a:ea typeface="ＭＳ ゴシック" panose="020B0609070205080204" pitchFamily="49" charset="-128"/>
            </a:endParaRPr>
          </a:p>
          <a:p>
            <a:pPr algn="ctr"/>
            <a:r>
              <a:rPr kumimoji="1" lang="ja-JP" altLang="en-US" sz="1800" b="1">
                <a:ea typeface="ＭＳ ゴシック" panose="020B0609070205080204" pitchFamily="49" charset="-128"/>
              </a:rPr>
              <a:t>ハンドラ</a:t>
            </a:r>
            <a:endParaRPr kumimoji="1" lang="en-US" altLang="ja-JP" sz="1800" b="1">
              <a:ea typeface="ＭＳ ゴシック" panose="020B0609070205080204" pitchFamily="49" charset="-128"/>
            </a:endParaRPr>
          </a:p>
          <a:p>
            <a:pPr algn="ctr"/>
            <a:r>
              <a:rPr lang="en-US" altLang="ja-JP" sz="1800" b="1">
                <a:ea typeface="ＭＳ ゴシック" panose="020B0609070205080204" pitchFamily="49" charset="-128"/>
              </a:rPr>
              <a:t>(cup_timer.c)</a:t>
            </a:r>
            <a:endParaRPr kumimoji="1" lang="ja-JP" altLang="en-US" sz="1800" b="1">
              <a:ea typeface="ＭＳ ゴシック" panose="020B0609070205080204" pitchFamily="49" charset="-128"/>
            </a:endParaRPr>
          </a:p>
        </p:txBody>
      </p:sp>
      <p:sp>
        <p:nvSpPr>
          <p:cNvPr id="86" name="正方形/長方形 85">
            <a:extLst>
              <a:ext uri="{FF2B5EF4-FFF2-40B4-BE49-F238E27FC236}">
                <a16:creationId xmlns:a16="http://schemas.microsoft.com/office/drawing/2014/main" id="{2766B171-CAE5-4E42-B696-846F8D5468D0}"/>
              </a:ext>
            </a:extLst>
          </p:cNvPr>
          <p:cNvSpPr/>
          <p:nvPr/>
        </p:nvSpPr>
        <p:spPr>
          <a:xfrm>
            <a:off x="1201569" y="6222983"/>
            <a:ext cx="1139770" cy="422089"/>
          </a:xfrm>
          <a:prstGeom prst="rect">
            <a:avLst/>
          </a:prstGeom>
          <a:solidFill>
            <a:schemeClr val="accent6">
              <a:lumMod val="20000"/>
              <a:lumOff val="80000"/>
            </a:schemeClr>
          </a:solidFill>
          <a:ln>
            <a:noFill/>
          </a:ln>
        </p:spPr>
        <p:style>
          <a:lnRef idx="2">
            <a:schemeClr val="dk1"/>
          </a:lnRef>
          <a:fillRef idx="1">
            <a:schemeClr val="lt1"/>
          </a:fillRef>
          <a:effectRef idx="0">
            <a:schemeClr val="dk1"/>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en-US" altLang="ja-JP" sz="2000" b="1">
                <a:ea typeface="ＭＳ ゴシック" panose="020B0609070205080204" pitchFamily="49" charset="-128"/>
              </a:rPr>
              <a:t>LED1</a:t>
            </a:r>
            <a:endParaRPr kumimoji="1" lang="ja-JP" altLang="en-US" sz="2000" b="1">
              <a:ea typeface="ＭＳ ゴシック" panose="020B0609070205080204" pitchFamily="49" charset="-128"/>
            </a:endParaRPr>
          </a:p>
        </p:txBody>
      </p:sp>
      <p:cxnSp>
        <p:nvCxnSpPr>
          <p:cNvPr id="87" name="直線矢印コネクタ 86">
            <a:extLst>
              <a:ext uri="{FF2B5EF4-FFF2-40B4-BE49-F238E27FC236}">
                <a16:creationId xmlns:a16="http://schemas.microsoft.com/office/drawing/2014/main" id="{3F5D8BC1-F745-4E37-B5A9-9609C8EC2404}"/>
              </a:ext>
            </a:extLst>
          </p:cNvPr>
          <p:cNvCxnSpPr>
            <a:cxnSpLocks/>
            <a:stCxn id="85" idx="2"/>
            <a:endCxn id="86" idx="0"/>
          </p:cNvCxnSpPr>
          <p:nvPr/>
        </p:nvCxnSpPr>
        <p:spPr>
          <a:xfrm>
            <a:off x="1771454" y="5235303"/>
            <a:ext cx="0" cy="987680"/>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385EBE70-B911-46A3-9184-0AC0D217C7D4}"/>
              </a:ext>
            </a:extLst>
          </p:cNvPr>
          <p:cNvSpPr txBox="1"/>
          <p:nvPr/>
        </p:nvSpPr>
        <p:spPr>
          <a:xfrm>
            <a:off x="1771454" y="5532429"/>
            <a:ext cx="2665308" cy="307777"/>
          </a:xfrm>
          <a:prstGeom prst="rect">
            <a:avLst/>
          </a:prstGeom>
          <a:noFill/>
        </p:spPr>
        <p:txBody>
          <a:bodyPr wrap="square" rtlCol="0">
            <a:spAutoFit/>
          </a:bodyPr>
          <a:lstStyle/>
          <a:p>
            <a:r>
              <a:rPr kumimoji="1" lang="ja-JP" altLang="en-US" sz="1400">
                <a:ea typeface="ＭＳ ゴシック" panose="020B0609070205080204" pitchFamily="49" charset="-128"/>
              </a:rPr>
              <a:t>点灯・消灯要求</a:t>
            </a:r>
          </a:p>
        </p:txBody>
      </p:sp>
      <p:sp>
        <p:nvSpPr>
          <p:cNvPr id="26" name="テキスト ボックス 25">
            <a:extLst>
              <a:ext uri="{FF2B5EF4-FFF2-40B4-BE49-F238E27FC236}">
                <a16:creationId xmlns:a16="http://schemas.microsoft.com/office/drawing/2014/main" id="{1F299DDB-51F0-4AB4-8C2D-62EEF0DFAA9B}"/>
              </a:ext>
            </a:extLst>
          </p:cNvPr>
          <p:cNvSpPr txBox="1"/>
          <p:nvPr/>
        </p:nvSpPr>
        <p:spPr>
          <a:xfrm>
            <a:off x="7200322" y="4386965"/>
            <a:ext cx="1114699" cy="646331"/>
          </a:xfrm>
          <a:prstGeom prst="rect">
            <a:avLst/>
          </a:prstGeom>
          <a:noFill/>
        </p:spPr>
        <p:txBody>
          <a:bodyPr wrap="square" rtlCol="0">
            <a:spAutoFit/>
          </a:bodyPr>
          <a:lstStyle/>
          <a:p>
            <a:r>
              <a:rPr kumimoji="1" lang="ja-JP" altLang="en-US">
                <a:ea typeface="ＭＳ ゴシック" panose="020B0609070205080204" pitchFamily="49" charset="-128"/>
              </a:rPr>
              <a:t>起動・停止要求</a:t>
            </a:r>
          </a:p>
        </p:txBody>
      </p:sp>
      <p:sp>
        <p:nvSpPr>
          <p:cNvPr id="28" name="吹き出し: 四角形 27">
            <a:extLst>
              <a:ext uri="{FF2B5EF4-FFF2-40B4-BE49-F238E27FC236}">
                <a16:creationId xmlns:a16="http://schemas.microsoft.com/office/drawing/2014/main" id="{F8CB0355-6E24-4B8F-82B4-A149297A3054}"/>
              </a:ext>
            </a:extLst>
          </p:cNvPr>
          <p:cNvSpPr/>
          <p:nvPr/>
        </p:nvSpPr>
        <p:spPr bwMode="auto">
          <a:xfrm>
            <a:off x="2593625" y="3622883"/>
            <a:ext cx="2508188" cy="264753"/>
          </a:xfrm>
          <a:prstGeom prst="wedgeRectCallout">
            <a:avLst>
              <a:gd name="adj1" fmla="val -46520"/>
              <a:gd name="adj2" fmla="val 112116"/>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en-US" altLang="ja-JP" sz="1100">
                <a:ln w="38100">
                  <a:noFill/>
                </a:ln>
                <a:solidFill>
                  <a:schemeClr val="tx1"/>
                </a:solidFill>
                <a:latin typeface="Meiryo UI" panose="020B0604030504040204" pitchFamily="50" charset="-128"/>
                <a:ea typeface="Meiryo UI" panose="020B0604030504040204" pitchFamily="50" charset="-128"/>
              </a:rPr>
              <a:t>1</a:t>
            </a:r>
            <a:r>
              <a:rPr lang="ja-JP" altLang="en-US" sz="1100">
                <a:ln w="38100">
                  <a:noFill/>
                </a:ln>
                <a:solidFill>
                  <a:schemeClr val="tx1"/>
                </a:solidFill>
                <a:latin typeface="Meiryo UI" panose="020B0604030504040204" pitchFamily="50" charset="-128"/>
                <a:ea typeface="Meiryo UI" panose="020B0604030504040204" pitchFamily="50" charset="-128"/>
              </a:rPr>
              <a:t>秒周期ハンドラはテスト対象外としました</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61992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3C6BD6-CE7C-4EC3-9144-090336B97378}"/>
              </a:ext>
            </a:extLst>
          </p:cNvPr>
          <p:cNvSpPr>
            <a:spLocks noGrp="1"/>
          </p:cNvSpPr>
          <p:nvPr>
            <p:ph type="title"/>
          </p:nvPr>
        </p:nvSpPr>
        <p:spPr>
          <a:xfrm>
            <a:off x="312420" y="365125"/>
            <a:ext cx="11567160" cy="1325563"/>
          </a:xfrm>
        </p:spPr>
        <p:txBody>
          <a:bodyPr/>
          <a:lstStyle/>
          <a:p>
            <a:r>
              <a:rPr kumimoji="1" lang="en-US" altLang="ja-JP">
                <a:latin typeface="ＭＳ ゴシック" panose="020B0609070205080204" pitchFamily="49" charset="-128"/>
              </a:rPr>
              <a:t>3.</a:t>
            </a:r>
            <a:r>
              <a:rPr kumimoji="1" lang="ja-JP" altLang="en-US">
                <a:latin typeface="ＭＳ ゴシック" panose="020B0609070205080204" pitchFamily="49" charset="-128"/>
              </a:rPr>
              <a:t>テスト対象</a:t>
            </a:r>
            <a:r>
              <a:rPr kumimoji="1" lang="en-US" altLang="ja-JP">
                <a:latin typeface="ＭＳ ゴシック" panose="020B0609070205080204" pitchFamily="49" charset="-128"/>
              </a:rPr>
              <a:t>(6/7)</a:t>
            </a:r>
            <a:endParaRPr kumimoji="1" lang="ja-JP" altLang="en-US"/>
          </a:p>
        </p:txBody>
      </p:sp>
      <p:sp>
        <p:nvSpPr>
          <p:cNvPr id="3" name="コンテンツ プレースホルダー 2">
            <a:extLst>
              <a:ext uri="{FF2B5EF4-FFF2-40B4-BE49-F238E27FC236}">
                <a16:creationId xmlns:a16="http://schemas.microsoft.com/office/drawing/2014/main" id="{B96B0754-AF3B-4B7A-A01B-8FED998AA42E}"/>
              </a:ext>
            </a:extLst>
          </p:cNvPr>
          <p:cNvSpPr>
            <a:spLocks noGrp="1"/>
          </p:cNvSpPr>
          <p:nvPr>
            <p:ph idx="1"/>
          </p:nvPr>
        </p:nvSpPr>
        <p:spPr/>
        <p:txBody>
          <a:bodyPr>
            <a:normAutofit fontScale="92500" lnSpcReduction="20000"/>
          </a:bodyPr>
          <a:lstStyle/>
          <a:p>
            <a:pPr>
              <a:lnSpc>
                <a:spcPct val="100000"/>
              </a:lnSpc>
            </a:pPr>
            <a:r>
              <a:rPr kumimoji="1" lang="ja-JP" altLang="en-US"/>
              <a:t>次のフォルダにファイル分割後のソースファイル一式があります。</a:t>
            </a:r>
            <a:endParaRPr kumimoji="1" lang="en-US" altLang="ja-JP"/>
          </a:p>
          <a:p>
            <a:pPr lvl="1">
              <a:lnSpc>
                <a:spcPct val="100000"/>
              </a:lnSpc>
            </a:pPr>
            <a:r>
              <a:rPr kumimoji="1" lang="en-US" altLang="ja-JP"/>
              <a:t>sample\RX63N\cup_timer10 -&gt; NCES TRAINING BOARD</a:t>
            </a:r>
            <a:r>
              <a:rPr kumimoji="1" lang="ja-JP" altLang="en-US"/>
              <a:t>用</a:t>
            </a:r>
            <a:endParaRPr kumimoji="1" lang="en-US" altLang="ja-JP"/>
          </a:p>
          <a:p>
            <a:pPr lvl="1">
              <a:lnSpc>
                <a:spcPct val="100000"/>
              </a:lnSpc>
            </a:pPr>
            <a:r>
              <a:rPr kumimoji="1" lang="en-US" altLang="ja-JP"/>
              <a:t>sample\stm32\cup_timer10 -&gt; STM32F401 Nucleo</a:t>
            </a:r>
            <a:r>
              <a:rPr kumimoji="1" lang="ja-JP" altLang="en-US"/>
              <a:t>用</a:t>
            </a:r>
            <a:endParaRPr kumimoji="1" lang="en-US" altLang="ja-JP"/>
          </a:p>
          <a:p>
            <a:pPr>
              <a:lnSpc>
                <a:spcPct val="100000"/>
              </a:lnSpc>
            </a:pPr>
            <a:r>
              <a:rPr kumimoji="1" lang="ja-JP" altLang="en-US"/>
              <a:t>テスト対象のファイルは次の</a:t>
            </a:r>
            <a:r>
              <a:rPr kumimoji="1" lang="en-US" altLang="ja-JP"/>
              <a:t>7</a:t>
            </a:r>
            <a:r>
              <a:rPr kumimoji="1" lang="ja-JP" altLang="en-US"/>
              <a:t>ファイルになります。</a:t>
            </a:r>
            <a:endParaRPr kumimoji="1" lang="en-US" altLang="ja-JP"/>
          </a:p>
          <a:p>
            <a:pPr marL="457200" lvl="1" indent="0">
              <a:lnSpc>
                <a:spcPct val="100000"/>
              </a:lnSpc>
              <a:buNone/>
            </a:pPr>
            <a:r>
              <a:rPr kumimoji="1" lang="en-US" altLang="ja-JP"/>
              <a:t>	\CUP_TIMER10</a:t>
            </a:r>
          </a:p>
          <a:p>
            <a:pPr marL="457200" lvl="1" indent="0">
              <a:lnSpc>
                <a:spcPct val="100000"/>
              </a:lnSpc>
              <a:buNone/>
            </a:pPr>
            <a:r>
              <a:rPr kumimoji="1" lang="en-US" altLang="ja-JP"/>
              <a:t>	│  blink_main.c</a:t>
            </a:r>
          </a:p>
          <a:p>
            <a:pPr marL="457200" lvl="1" indent="0">
              <a:lnSpc>
                <a:spcPct val="100000"/>
              </a:lnSpc>
              <a:buNone/>
            </a:pPr>
            <a:r>
              <a:rPr kumimoji="1" lang="en-US" altLang="ja-JP"/>
              <a:t>	│  blink_sub.c</a:t>
            </a:r>
          </a:p>
          <a:p>
            <a:pPr marL="457200" lvl="1" indent="0">
              <a:lnSpc>
                <a:spcPct val="100000"/>
              </a:lnSpc>
              <a:buNone/>
            </a:pPr>
            <a:r>
              <a:rPr kumimoji="1" lang="en-US" altLang="ja-JP"/>
              <a:t>	│  base_time_cyclic.c</a:t>
            </a:r>
          </a:p>
          <a:p>
            <a:pPr marL="457200" lvl="1" indent="0">
              <a:lnSpc>
                <a:spcPct val="100000"/>
              </a:lnSpc>
              <a:buNone/>
            </a:pPr>
            <a:r>
              <a:rPr kumimoji="1" lang="en-US" altLang="ja-JP"/>
              <a:t>	│  led4_blink_cyclic.c</a:t>
            </a:r>
          </a:p>
          <a:p>
            <a:pPr marL="457200" lvl="1" indent="0">
              <a:lnSpc>
                <a:spcPct val="100000"/>
              </a:lnSpc>
              <a:buNone/>
            </a:pPr>
            <a:r>
              <a:rPr kumimoji="1" lang="en-US" altLang="ja-JP"/>
              <a:t>	│  sw_state_cyclic.c</a:t>
            </a:r>
          </a:p>
          <a:p>
            <a:pPr marL="457200" lvl="1" indent="0">
              <a:lnSpc>
                <a:spcPct val="100000"/>
              </a:lnSpc>
              <a:buNone/>
            </a:pPr>
            <a:r>
              <a:rPr kumimoji="1" lang="en-US" altLang="ja-JP"/>
              <a:t>	│  timer_main.c</a:t>
            </a:r>
          </a:p>
          <a:p>
            <a:pPr marL="457200" lvl="1" indent="0">
              <a:lnSpc>
                <a:spcPct val="100000"/>
              </a:lnSpc>
              <a:buNone/>
            </a:pPr>
            <a:r>
              <a:rPr kumimoji="1" lang="en-US" altLang="ja-JP"/>
              <a:t>	│  timer_sub.c</a:t>
            </a:r>
          </a:p>
          <a:p>
            <a:pPr lvl="1">
              <a:lnSpc>
                <a:spcPct val="100000"/>
              </a:lnSpc>
            </a:pPr>
            <a:endParaRPr kumimoji="1" lang="en-US" altLang="ja-JP"/>
          </a:p>
        </p:txBody>
      </p:sp>
    </p:spTree>
    <p:extLst>
      <p:ext uri="{BB962C8B-B14F-4D97-AF65-F5344CB8AC3E}">
        <p14:creationId xmlns:p14="http://schemas.microsoft.com/office/powerpoint/2010/main" val="3499551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3C6BD6-CE7C-4EC3-9144-090336B97378}"/>
              </a:ext>
            </a:extLst>
          </p:cNvPr>
          <p:cNvSpPr>
            <a:spLocks noGrp="1"/>
          </p:cNvSpPr>
          <p:nvPr>
            <p:ph type="title"/>
          </p:nvPr>
        </p:nvSpPr>
        <p:spPr>
          <a:xfrm>
            <a:off x="312420" y="365125"/>
            <a:ext cx="11567160" cy="1325563"/>
          </a:xfrm>
        </p:spPr>
        <p:txBody>
          <a:bodyPr/>
          <a:lstStyle/>
          <a:p>
            <a:r>
              <a:rPr kumimoji="1" lang="en-US" altLang="ja-JP"/>
              <a:t>3.</a:t>
            </a:r>
            <a:r>
              <a:rPr kumimoji="1" lang="ja-JP" altLang="en-US"/>
              <a:t>テスト対象</a:t>
            </a:r>
            <a:r>
              <a:rPr kumimoji="1" lang="en-US" altLang="ja-JP"/>
              <a:t>(7/7)</a:t>
            </a:r>
            <a:endParaRPr kumimoji="1" lang="ja-JP" altLang="en-US"/>
          </a:p>
        </p:txBody>
      </p:sp>
      <p:sp>
        <p:nvSpPr>
          <p:cNvPr id="3" name="コンテンツ プレースホルダー 2">
            <a:extLst>
              <a:ext uri="{FF2B5EF4-FFF2-40B4-BE49-F238E27FC236}">
                <a16:creationId xmlns:a16="http://schemas.microsoft.com/office/drawing/2014/main" id="{B96B0754-AF3B-4B7A-A01B-8FED998AA42E}"/>
              </a:ext>
            </a:extLst>
          </p:cNvPr>
          <p:cNvSpPr>
            <a:spLocks noGrp="1"/>
          </p:cNvSpPr>
          <p:nvPr>
            <p:ph idx="1"/>
          </p:nvPr>
        </p:nvSpPr>
        <p:spPr/>
        <p:txBody>
          <a:bodyPr>
            <a:normAutofit fontScale="92500" lnSpcReduction="20000"/>
          </a:bodyPr>
          <a:lstStyle/>
          <a:p>
            <a:pPr>
              <a:lnSpc>
                <a:spcPct val="100000"/>
              </a:lnSpc>
            </a:pPr>
            <a:r>
              <a:rPr kumimoji="1" lang="ja-JP" altLang="en-US"/>
              <a:t>状態遷移表とフローチャート</a:t>
            </a:r>
            <a:endParaRPr kumimoji="1" lang="en-US" altLang="ja-JP"/>
          </a:p>
          <a:p>
            <a:pPr lvl="1">
              <a:lnSpc>
                <a:spcPct val="100000"/>
              </a:lnSpc>
            </a:pPr>
            <a:r>
              <a:rPr lang="ja-JP" altLang="en-US"/>
              <a:t>タイマタスクと</a:t>
            </a:r>
            <a:r>
              <a:rPr lang="en-US" altLang="ja-JP"/>
              <a:t>LED4</a:t>
            </a:r>
            <a:r>
              <a:rPr lang="ja-JP" altLang="en-US"/>
              <a:t>点滅タスクの状態遷移表、及び各モジュールのフローチャートは下記エクセルを参照願います。</a:t>
            </a:r>
            <a:endParaRPr lang="en-US" altLang="ja-JP"/>
          </a:p>
          <a:p>
            <a:pPr>
              <a:lnSpc>
                <a:spcPct val="100000"/>
              </a:lnSpc>
            </a:pPr>
            <a:endParaRPr kumimoji="1" lang="en-US" altLang="ja-JP"/>
          </a:p>
          <a:p>
            <a:pPr>
              <a:lnSpc>
                <a:spcPct val="100000"/>
              </a:lnSpc>
            </a:pPr>
            <a:endParaRPr lang="en-US" altLang="ja-JP"/>
          </a:p>
          <a:p>
            <a:pPr>
              <a:lnSpc>
                <a:spcPct val="100000"/>
              </a:lnSpc>
            </a:pPr>
            <a:endParaRPr lang="en-US" altLang="ja-JP"/>
          </a:p>
          <a:p>
            <a:pPr>
              <a:lnSpc>
                <a:spcPct val="100000"/>
              </a:lnSpc>
            </a:pPr>
            <a:r>
              <a:rPr kumimoji="1" lang="ja-JP" altLang="en-US"/>
              <a:t>ビルドと動作確認</a:t>
            </a:r>
            <a:endParaRPr kumimoji="1" lang="en-US" altLang="ja-JP"/>
          </a:p>
          <a:p>
            <a:pPr lvl="1">
              <a:lnSpc>
                <a:spcPct val="100000"/>
              </a:lnSpc>
            </a:pPr>
            <a:r>
              <a:rPr kumimoji="1" lang="en-US" altLang="ja-JP"/>
              <a:t>cup_timer10</a:t>
            </a:r>
            <a:r>
              <a:rPr kumimoji="1" lang="ja-JP" altLang="en-US"/>
              <a:t>ディレクトリを</a:t>
            </a:r>
            <a:r>
              <a:rPr kumimoji="1" lang="en-US" altLang="ja-JP"/>
              <a:t>\program\program_asp\</a:t>
            </a:r>
            <a:r>
              <a:rPr kumimoji="1" lang="ja-JP" altLang="en-US"/>
              <a:t>にコピーしてください。</a:t>
            </a:r>
            <a:endParaRPr kumimoji="1" lang="en-US" altLang="ja-JP"/>
          </a:p>
          <a:p>
            <a:pPr lvl="1">
              <a:lnSpc>
                <a:spcPct val="100000"/>
              </a:lnSpc>
            </a:pPr>
            <a:r>
              <a:rPr kumimoji="1" lang="ja-JP" altLang="en-US"/>
              <a:t>「組込みソフトウェア開発技術の基礎」の</a:t>
            </a:r>
            <a:r>
              <a:rPr kumimoji="1" lang="en-US" altLang="ja-JP"/>
              <a:t>12.ITRON</a:t>
            </a:r>
            <a:r>
              <a:rPr kumimoji="1" lang="ja-JP" altLang="en-US"/>
              <a:t>プログラミング実習編を参考に</a:t>
            </a:r>
            <a:r>
              <a:rPr kumimoji="1" lang="en-US" altLang="ja-JP"/>
              <a:t>cup_timer10</a:t>
            </a:r>
            <a:r>
              <a:rPr kumimoji="1" lang="ja-JP" altLang="en-US"/>
              <a:t>をビルドし、マイコンボードに書き込んでください。</a:t>
            </a:r>
            <a:r>
              <a:rPr kumimoji="1" lang="en-US" altLang="ja-JP"/>
              <a:t> 12.ITRON</a:t>
            </a:r>
            <a:r>
              <a:rPr kumimoji="1" lang="ja-JP" altLang="en-US"/>
              <a:t>プログラミング実習編「カップラーメンタイマの実装」と同じ動作となることを確認してください。</a:t>
            </a:r>
          </a:p>
        </p:txBody>
      </p:sp>
      <p:graphicFrame>
        <p:nvGraphicFramePr>
          <p:cNvPr id="4" name="オブジェクト 3">
            <a:extLst>
              <a:ext uri="{FF2B5EF4-FFF2-40B4-BE49-F238E27FC236}">
                <a16:creationId xmlns:a16="http://schemas.microsoft.com/office/drawing/2014/main" id="{5F784F33-C0CF-4DC3-9EB8-4C1FDE5B6430}"/>
              </a:ext>
            </a:extLst>
          </p:cNvPr>
          <p:cNvGraphicFramePr>
            <a:graphicFrameLocks noChangeAspect="1"/>
          </p:cNvGraphicFramePr>
          <p:nvPr>
            <p:extLst>
              <p:ext uri="{D42A27DB-BD31-4B8C-83A1-F6EECF244321}">
                <p14:modId xmlns:p14="http://schemas.microsoft.com/office/powerpoint/2010/main" val="4194303669"/>
              </p:ext>
            </p:extLst>
          </p:nvPr>
        </p:nvGraphicFramePr>
        <p:xfrm>
          <a:off x="2076732" y="3043237"/>
          <a:ext cx="1314167" cy="1108828"/>
        </p:xfrm>
        <a:graphic>
          <a:graphicData uri="http://schemas.openxmlformats.org/presentationml/2006/ole">
            <mc:AlternateContent xmlns:mc="http://schemas.openxmlformats.org/markup-compatibility/2006">
              <mc:Choice xmlns:v="urn:schemas-microsoft-com:vml" Requires="v">
                <p:oleObj name="Worksheet" showAsIcon="1" r:id="rId2" imgW="914400" imgH="771837" progId="Excel.Sheet.12">
                  <p:embed/>
                </p:oleObj>
              </mc:Choice>
              <mc:Fallback>
                <p:oleObj name="Worksheet" showAsIcon="1" r:id="rId2" imgW="914400" imgH="771837" progId="Excel.Sheet.12">
                  <p:embed/>
                  <p:pic>
                    <p:nvPicPr>
                      <p:cNvPr id="4" name="オブジェクト 3">
                        <a:extLst>
                          <a:ext uri="{FF2B5EF4-FFF2-40B4-BE49-F238E27FC236}">
                            <a16:creationId xmlns:a16="http://schemas.microsoft.com/office/drawing/2014/main" id="{5F784F33-C0CF-4DC3-9EB8-4C1FDE5B6430}"/>
                          </a:ext>
                        </a:extLst>
                      </p:cNvPr>
                      <p:cNvPicPr/>
                      <p:nvPr/>
                    </p:nvPicPr>
                    <p:blipFill>
                      <a:blip r:embed="rId3"/>
                      <a:stretch>
                        <a:fillRect/>
                      </a:stretch>
                    </p:blipFill>
                    <p:spPr>
                      <a:xfrm>
                        <a:off x="2076732" y="3043237"/>
                        <a:ext cx="1314167" cy="1108828"/>
                      </a:xfrm>
                      <a:prstGeom prst="rect">
                        <a:avLst/>
                      </a:prstGeom>
                    </p:spPr>
                  </p:pic>
                </p:oleObj>
              </mc:Fallback>
            </mc:AlternateContent>
          </a:graphicData>
        </a:graphic>
      </p:graphicFrame>
    </p:spTree>
    <p:extLst>
      <p:ext uri="{BB962C8B-B14F-4D97-AF65-F5344CB8AC3E}">
        <p14:creationId xmlns:p14="http://schemas.microsoft.com/office/powerpoint/2010/main" val="315312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8975CE-D678-43AD-8AEC-EA5B25A6159D}"/>
              </a:ext>
            </a:extLst>
          </p:cNvPr>
          <p:cNvSpPr>
            <a:spLocks noGrp="1"/>
          </p:cNvSpPr>
          <p:nvPr>
            <p:ph type="title"/>
          </p:nvPr>
        </p:nvSpPr>
        <p:spPr/>
        <p:txBody>
          <a:bodyPr/>
          <a:lstStyle/>
          <a:p>
            <a:r>
              <a:rPr lang="en-US" altLang="ja-JP">
                <a:latin typeface="ＭＳ ゴシック" panose="020B0609070205080204" pitchFamily="49" charset="-128"/>
              </a:rPr>
              <a:t>4</a:t>
            </a:r>
            <a:r>
              <a:rPr kumimoji="1" lang="en-US" altLang="ja-JP">
                <a:latin typeface="ＭＳ ゴシック" panose="020B0609070205080204" pitchFamily="49" charset="-128"/>
              </a:rPr>
              <a:t>.</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(1</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AB59191D-35B9-4C2B-A287-85A410C475A6}"/>
              </a:ext>
            </a:extLst>
          </p:cNvPr>
          <p:cNvSpPr>
            <a:spLocks noGrp="1"/>
          </p:cNvSpPr>
          <p:nvPr>
            <p:ph idx="1"/>
          </p:nvPr>
        </p:nvSpPr>
        <p:spPr/>
        <p:txBody>
          <a:bodyPr/>
          <a:lstStyle/>
          <a:p>
            <a:pPr>
              <a:lnSpc>
                <a:spcPct val="100000"/>
              </a:lnSpc>
            </a:pPr>
            <a:r>
              <a:rPr kumimoji="1" lang="ja-JP" altLang="en-US"/>
              <a:t>この単体テスト環境は、以下の環境で動作確認しております。</a:t>
            </a:r>
          </a:p>
          <a:p>
            <a:pPr lvl="1">
              <a:lnSpc>
                <a:spcPct val="100000"/>
              </a:lnSpc>
            </a:pPr>
            <a:r>
              <a:rPr kumimoji="1" lang="en-US" altLang="ja-JP"/>
              <a:t>Windows10 Pro 64</a:t>
            </a:r>
            <a:r>
              <a:rPr kumimoji="1" lang="ja-JP" altLang="en-US"/>
              <a:t>ビット</a:t>
            </a:r>
            <a:endParaRPr kumimoji="1" lang="en-US" altLang="ja-JP"/>
          </a:p>
          <a:p>
            <a:pPr lvl="1">
              <a:lnSpc>
                <a:spcPct val="100000"/>
              </a:lnSpc>
            </a:pPr>
            <a:r>
              <a:rPr kumimoji="1" lang="en-US" altLang="ja-JP"/>
              <a:t>Pleiades All in One Eclipse </a:t>
            </a:r>
            <a:r>
              <a:rPr kumimoji="1" lang="ja-JP" altLang="en-US"/>
              <a:t>リリース</a:t>
            </a:r>
            <a:r>
              <a:rPr kumimoji="1" lang="en-US" altLang="ja-JP"/>
              <a:t>2021 Ultimate Windows x64 Ultimate Full Edition	</a:t>
            </a:r>
            <a:r>
              <a:rPr kumimoji="1" lang="en-US" altLang="ja-JP">
                <a:hlinkClick r:id="rId2"/>
              </a:rPr>
              <a:t>https://mergedoc.osdn.jp/#pleiades.html</a:t>
            </a:r>
            <a:endParaRPr kumimoji="1" lang="en-US" altLang="ja-JP"/>
          </a:p>
          <a:p>
            <a:pPr lvl="2">
              <a:lnSpc>
                <a:spcPct val="100000"/>
              </a:lnSpc>
            </a:pPr>
            <a:r>
              <a:rPr kumimoji="1" lang="ja-JP" altLang="en-US"/>
              <a:t>上記サイトから、</a:t>
            </a:r>
            <a:r>
              <a:rPr kumimoji="1" lang="en-US" altLang="ja-JP"/>
              <a:t>Eclipse Ultimate</a:t>
            </a:r>
            <a:r>
              <a:rPr kumimoji="1" lang="ja-JP" altLang="en-US"/>
              <a:t>をダウンロードしてインストールしてください</a:t>
            </a:r>
            <a:r>
              <a:rPr kumimoji="1" lang="en-US" altLang="ja-JP"/>
              <a:t>(</a:t>
            </a:r>
            <a:r>
              <a:rPr kumimoji="1" lang="ja-JP" altLang="en-US"/>
              <a:t>この単体テスト環境は</a:t>
            </a:r>
            <a:r>
              <a:rPr kumimoji="1" lang="en-US" altLang="ja-JP"/>
              <a:t>CDT</a:t>
            </a:r>
            <a:r>
              <a:rPr kumimoji="1" lang="ja-JP" altLang="en-US"/>
              <a:t>と</a:t>
            </a:r>
            <a:r>
              <a:rPr kumimoji="1" lang="en-US" altLang="ja-JP"/>
              <a:t>Python</a:t>
            </a:r>
            <a:r>
              <a:rPr kumimoji="1" lang="ja-JP" altLang="en-US"/>
              <a:t>を使用するため、</a:t>
            </a:r>
            <a:r>
              <a:rPr kumimoji="1" lang="en-US" altLang="ja-JP"/>
              <a:t>Ultimate</a:t>
            </a:r>
            <a:r>
              <a:rPr kumimoji="1" lang="ja-JP" altLang="en-US"/>
              <a:t>版をインストールしております</a:t>
            </a:r>
            <a:r>
              <a:rPr kumimoji="1" lang="en-US" altLang="ja-JP"/>
              <a:t>)</a:t>
            </a:r>
            <a:r>
              <a:rPr kumimoji="1" lang="ja-JP" altLang="en-US"/>
              <a:t>。</a:t>
            </a:r>
            <a:endParaRPr kumimoji="1" lang="en-US" altLang="ja-JP"/>
          </a:p>
          <a:p>
            <a:pPr lvl="2">
              <a:lnSpc>
                <a:spcPct val="100000"/>
              </a:lnSpc>
            </a:pPr>
            <a:r>
              <a:rPr lang="en-US" altLang="ja-JP"/>
              <a:t>Python</a:t>
            </a:r>
            <a:r>
              <a:rPr lang="ja-JP" altLang="en-US"/>
              <a:t>と</a:t>
            </a:r>
            <a:r>
              <a:rPr lang="en-US" altLang="ja-JP"/>
              <a:t>gcc</a:t>
            </a:r>
            <a:r>
              <a:rPr lang="ja-JP" altLang="en-US"/>
              <a:t>の環境があれば他の環境でも動作すると推測します。</a:t>
            </a:r>
            <a:endParaRPr kumimoji="1" lang="en-US" altLang="ja-JP"/>
          </a:p>
          <a:p>
            <a:pPr>
              <a:lnSpc>
                <a:spcPct val="100000"/>
              </a:lnSpc>
            </a:pPr>
            <a:endParaRPr kumimoji="1" lang="ja-JP" altLang="en-US"/>
          </a:p>
        </p:txBody>
      </p:sp>
    </p:spTree>
    <p:extLst>
      <p:ext uri="{BB962C8B-B14F-4D97-AF65-F5344CB8AC3E}">
        <p14:creationId xmlns:p14="http://schemas.microsoft.com/office/powerpoint/2010/main" val="3680909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3A3B2A-976B-4925-9492-FA5ECD0997CC}"/>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(2</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A825E397-DFEC-4BE9-8B1F-718729E8E418}"/>
              </a:ext>
            </a:extLst>
          </p:cNvPr>
          <p:cNvSpPr>
            <a:spLocks noGrp="1"/>
          </p:cNvSpPr>
          <p:nvPr>
            <p:ph idx="1"/>
          </p:nvPr>
        </p:nvSpPr>
        <p:spPr/>
        <p:txBody>
          <a:bodyPr/>
          <a:lstStyle/>
          <a:p>
            <a:pPr>
              <a:lnSpc>
                <a:spcPct val="100000"/>
              </a:lnSpc>
            </a:pPr>
            <a:r>
              <a:rPr kumimoji="1" lang="en-US" altLang="ja-JP"/>
              <a:t>unit_test</a:t>
            </a:r>
            <a:r>
              <a:rPr kumimoji="1" lang="ja-JP" altLang="en-US"/>
              <a:t>ディレクトリを</a:t>
            </a:r>
            <a:r>
              <a:rPr kumimoji="1" lang="en-US" altLang="ja-JP"/>
              <a:t>\program\program_asp\cup_timer10</a:t>
            </a:r>
            <a:r>
              <a:rPr kumimoji="1" lang="ja-JP" altLang="en-US"/>
              <a:t>にコピーしてください。</a:t>
            </a:r>
          </a:p>
        </p:txBody>
      </p:sp>
      <p:pic>
        <p:nvPicPr>
          <p:cNvPr id="5" name="図 4">
            <a:extLst>
              <a:ext uri="{FF2B5EF4-FFF2-40B4-BE49-F238E27FC236}">
                <a16:creationId xmlns:a16="http://schemas.microsoft.com/office/drawing/2014/main" id="{E7D98105-DA1D-4204-8E9B-49A6AD8E5950}"/>
              </a:ext>
            </a:extLst>
          </p:cNvPr>
          <p:cNvPicPr>
            <a:picLocks noChangeAspect="1"/>
          </p:cNvPicPr>
          <p:nvPr/>
        </p:nvPicPr>
        <p:blipFill>
          <a:blip r:embed="rId2"/>
          <a:stretch>
            <a:fillRect/>
          </a:stretch>
        </p:blipFill>
        <p:spPr>
          <a:xfrm>
            <a:off x="2199577" y="3181406"/>
            <a:ext cx="7430537" cy="1771897"/>
          </a:xfrm>
          <a:prstGeom prst="rect">
            <a:avLst/>
          </a:prstGeom>
        </p:spPr>
      </p:pic>
      <p:sp>
        <p:nvSpPr>
          <p:cNvPr id="6" name="正方形/長方形 5">
            <a:extLst>
              <a:ext uri="{FF2B5EF4-FFF2-40B4-BE49-F238E27FC236}">
                <a16:creationId xmlns:a16="http://schemas.microsoft.com/office/drawing/2014/main" id="{67391CCC-7CC5-4B26-9B76-0D032104B28A}"/>
              </a:ext>
            </a:extLst>
          </p:cNvPr>
          <p:cNvSpPr/>
          <p:nvPr/>
        </p:nvSpPr>
        <p:spPr>
          <a:xfrm>
            <a:off x="4070555" y="4444181"/>
            <a:ext cx="1226064"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3516409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256464-8D81-4722-BF70-BED4A087D43F}"/>
              </a:ext>
            </a:extLst>
          </p:cNvPr>
          <p:cNvSpPr>
            <a:spLocks noGrp="1"/>
          </p:cNvSpPr>
          <p:nvPr>
            <p:ph type="title"/>
          </p:nvPr>
        </p:nvSpPr>
        <p:spPr/>
        <p:txBody>
          <a:bodyPr/>
          <a:lstStyle/>
          <a:p>
            <a:r>
              <a:rPr lang="ja-JP" altLang="en-US"/>
              <a:t>目次</a:t>
            </a:r>
            <a:endParaRPr kumimoji="1" lang="ja-JP" altLang="en-US"/>
          </a:p>
        </p:txBody>
      </p:sp>
      <p:sp>
        <p:nvSpPr>
          <p:cNvPr id="3" name="コンテンツ プレースホルダー 2">
            <a:extLst>
              <a:ext uri="{FF2B5EF4-FFF2-40B4-BE49-F238E27FC236}">
                <a16:creationId xmlns:a16="http://schemas.microsoft.com/office/drawing/2014/main" id="{ABE1EC5F-81D9-4961-813F-1C6B05E2F369}"/>
              </a:ext>
            </a:extLst>
          </p:cNvPr>
          <p:cNvSpPr>
            <a:spLocks noGrp="1"/>
          </p:cNvSpPr>
          <p:nvPr>
            <p:ph idx="1"/>
          </p:nvPr>
        </p:nvSpPr>
        <p:spPr>
          <a:xfrm>
            <a:off x="1295399" y="1825625"/>
            <a:ext cx="6414656" cy="4351338"/>
          </a:xfrm>
        </p:spPr>
        <p:txBody>
          <a:bodyPr>
            <a:normAutofit lnSpcReduction="10000"/>
          </a:bodyPr>
          <a:lstStyle/>
          <a:p>
            <a:r>
              <a:rPr lang="ja-JP" altLang="en-US" sz="2000">
                <a:latin typeface="ＭＳ ゴシック" panose="020B0609070205080204" pitchFamily="49" charset="-128"/>
              </a:rPr>
              <a:t>著作権表記</a:t>
            </a:r>
            <a:endParaRPr lang="en-US" altLang="ja-JP" sz="2000">
              <a:latin typeface="ＭＳ ゴシック" panose="020B0609070205080204" pitchFamily="49" charset="-128"/>
            </a:endParaRPr>
          </a:p>
          <a:p>
            <a:r>
              <a:rPr lang="ja-JP" altLang="en-US" sz="2000">
                <a:latin typeface="ＭＳ ゴシック" panose="020B0609070205080204" pitchFamily="49" charset="-128"/>
              </a:rPr>
              <a:t>参考サイト、参考資料</a:t>
            </a:r>
            <a:endParaRPr lang="en-US" altLang="ja-JP" sz="2000">
              <a:latin typeface="ＭＳ ゴシック" panose="020B0609070205080204" pitchFamily="49" charset="-128"/>
            </a:endParaRPr>
          </a:p>
          <a:p>
            <a:pPr marL="0" indent="0">
              <a:buNone/>
            </a:pPr>
            <a:endParaRPr lang="ja-JP" altLang="en-US" sz="2000">
              <a:latin typeface="ＭＳ ゴシック" panose="020B0609070205080204" pitchFamily="49" charset="-128"/>
            </a:endParaRPr>
          </a:p>
          <a:p>
            <a:pPr marL="0" indent="0">
              <a:buNone/>
            </a:pPr>
            <a:r>
              <a:rPr lang="en-US" altLang="ja-JP" sz="2000">
                <a:latin typeface="ＭＳ ゴシック" panose="020B0609070205080204" pitchFamily="49" charset="-128"/>
              </a:rPr>
              <a:t>1.</a:t>
            </a:r>
            <a:r>
              <a:rPr lang="ja-JP" altLang="en-US" sz="2000">
                <a:latin typeface="ＭＳ ゴシック" panose="020B0609070205080204" pitchFamily="49" charset="-128"/>
              </a:rPr>
              <a:t>概要</a:t>
            </a:r>
          </a:p>
          <a:p>
            <a:pPr marL="0" indent="0">
              <a:buNone/>
            </a:pPr>
            <a:r>
              <a:rPr lang="en-US" altLang="ja-JP" sz="2000">
                <a:latin typeface="ＭＳ ゴシック" panose="020B0609070205080204" pitchFamily="49" charset="-128"/>
              </a:rPr>
              <a:t>2.</a:t>
            </a:r>
            <a:r>
              <a:rPr lang="ja-JP" altLang="en-US" sz="2000">
                <a:latin typeface="ＭＳ ゴシック" panose="020B0609070205080204" pitchFamily="49" charset="-128"/>
              </a:rPr>
              <a:t>テストの全体像</a:t>
            </a:r>
          </a:p>
          <a:p>
            <a:pPr marL="0" indent="0">
              <a:buNone/>
            </a:pPr>
            <a:r>
              <a:rPr lang="en-US" altLang="ja-JP" sz="2000">
                <a:latin typeface="ＭＳ ゴシック" panose="020B0609070205080204" pitchFamily="49" charset="-128"/>
              </a:rPr>
              <a:t>3.</a:t>
            </a:r>
            <a:r>
              <a:rPr lang="ja-JP" altLang="en-US" sz="2000">
                <a:latin typeface="ＭＳ ゴシック" panose="020B0609070205080204" pitchFamily="49" charset="-128"/>
              </a:rPr>
              <a:t>テスト対象</a:t>
            </a:r>
          </a:p>
          <a:p>
            <a:pPr marL="0" indent="0">
              <a:buNone/>
            </a:pPr>
            <a:r>
              <a:rPr lang="en-US" altLang="ja-JP" sz="2000">
                <a:latin typeface="ＭＳ ゴシック" panose="020B0609070205080204" pitchFamily="49" charset="-128"/>
              </a:rPr>
              <a:t>4.</a:t>
            </a:r>
            <a:r>
              <a:rPr lang="ja-JP" altLang="en-US" sz="2000">
                <a:latin typeface="ＭＳ ゴシック" panose="020B0609070205080204" pitchFamily="49" charset="-128"/>
              </a:rPr>
              <a:t>テスト環境の構築</a:t>
            </a:r>
          </a:p>
          <a:p>
            <a:pPr marL="0" indent="0">
              <a:buNone/>
            </a:pPr>
            <a:r>
              <a:rPr lang="en-US" altLang="ja-JP" sz="2000">
                <a:latin typeface="ＭＳ ゴシック" panose="020B0609070205080204" pitchFamily="49" charset="-128"/>
              </a:rPr>
              <a:t>5.</a:t>
            </a:r>
            <a:r>
              <a:rPr lang="ja-JP" altLang="en-US" sz="2000">
                <a:latin typeface="ＭＳ ゴシック" panose="020B0609070205080204" pitchFamily="49" charset="-128"/>
              </a:rPr>
              <a:t>テストケース</a:t>
            </a:r>
            <a:endParaRPr lang="en-US" altLang="ja-JP" sz="2000">
              <a:latin typeface="ＭＳ ゴシック" panose="020B0609070205080204" pitchFamily="49" charset="-128"/>
            </a:endParaRPr>
          </a:p>
          <a:p>
            <a:pPr marL="0" indent="0">
              <a:buNone/>
            </a:pPr>
            <a:r>
              <a:rPr lang="en-US" altLang="ja-JP" sz="2000">
                <a:latin typeface="ＭＳ ゴシック" panose="020B0609070205080204" pitchFamily="49" charset="-128"/>
              </a:rPr>
              <a:t> 5.1.</a:t>
            </a:r>
            <a:r>
              <a:rPr lang="ja-JP" altLang="en-US" sz="2000">
                <a:latin typeface="ＭＳ ゴシック" panose="020B0609070205080204" pitchFamily="49" charset="-128"/>
              </a:rPr>
              <a:t>各</a:t>
            </a:r>
            <a:r>
              <a:rPr lang="ja-JP" altLang="en-US" sz="2000">
                <a:latin typeface="ＭＳ ゴシック" panose="020B0609070205080204" pitchFamily="49" charset="-128"/>
                <a:cs typeface="Calibri"/>
              </a:rPr>
              <a:t>テストケースに共通する箇所の解説</a:t>
            </a:r>
            <a:endParaRPr lang="en-US" altLang="ja-JP" sz="2000">
              <a:latin typeface="ＭＳ ゴシック" panose="020B0609070205080204" pitchFamily="49" charset="-128"/>
              <a:cs typeface="Calibri"/>
            </a:endParaRPr>
          </a:p>
          <a:p>
            <a:pPr marL="0" indent="0">
              <a:buNone/>
            </a:pPr>
            <a:r>
              <a:rPr lang="en-US" altLang="ja-JP" sz="2000">
                <a:latin typeface="ＭＳ ゴシック" panose="020B0609070205080204" pitchFamily="49" charset="-128"/>
              </a:rPr>
              <a:t> 5.2.</a:t>
            </a:r>
            <a:r>
              <a:rPr lang="ja-JP" altLang="en-US" sz="2000">
                <a:latin typeface="ＭＳ ゴシック" panose="020B0609070205080204" pitchFamily="49" charset="-128"/>
              </a:rPr>
              <a:t>テスト</a:t>
            </a:r>
            <a:r>
              <a:rPr lang="ja-JP" altLang="en-US" sz="2000">
                <a:latin typeface="ＭＳ ゴシック" panose="020B0609070205080204" pitchFamily="49" charset="-128"/>
                <a:cs typeface="Calibri"/>
              </a:rPr>
              <a:t>ケースの解説</a:t>
            </a:r>
            <a:r>
              <a:rPr lang="en-US" altLang="ja-JP" sz="2000">
                <a:latin typeface="ＭＳ ゴシック" panose="020B0609070205080204" pitchFamily="49" charset="-128"/>
                <a:cs typeface="Calibri"/>
              </a:rPr>
              <a:t>(1)</a:t>
            </a:r>
            <a:r>
              <a:rPr lang="ja-JP" altLang="en-US" sz="2000">
                <a:latin typeface="ＭＳ ゴシック" panose="020B0609070205080204" pitchFamily="49" charset="-128"/>
                <a:cs typeface="Calibri"/>
              </a:rPr>
              <a:t>スイッチスキャンタスク</a:t>
            </a:r>
            <a:endParaRPr lang="en-US" altLang="ja-JP" sz="2000">
              <a:latin typeface="ＭＳ ゴシック" panose="020B0609070205080204" pitchFamily="49" charset="-128"/>
              <a:cs typeface="Calibri"/>
            </a:endParaRPr>
          </a:p>
          <a:p>
            <a:pPr marL="0" indent="0">
              <a:buNone/>
            </a:pPr>
            <a:r>
              <a:rPr lang="en-US" altLang="ja-JP" sz="2000">
                <a:latin typeface="ＭＳ ゴシック" panose="020B0609070205080204" pitchFamily="49" charset="-128"/>
                <a:cs typeface="Calibri"/>
              </a:rPr>
              <a:t> </a:t>
            </a:r>
            <a:r>
              <a:rPr lang="en-US" altLang="ja-JP" sz="2000">
                <a:latin typeface="ＭＳ ゴシック" panose="020B0609070205080204" pitchFamily="49" charset="-128"/>
              </a:rPr>
              <a:t>5.3.</a:t>
            </a:r>
            <a:r>
              <a:rPr lang="ja-JP" altLang="en-US" sz="2000">
                <a:latin typeface="ＭＳ ゴシック" panose="020B0609070205080204" pitchFamily="49" charset="-128"/>
              </a:rPr>
              <a:t>テスト</a:t>
            </a:r>
            <a:r>
              <a:rPr lang="ja-JP" altLang="en-US" sz="2000">
                <a:latin typeface="ＭＳ ゴシック" panose="020B0609070205080204" pitchFamily="49" charset="-128"/>
                <a:cs typeface="Calibri"/>
              </a:rPr>
              <a:t>ケースの解説</a:t>
            </a:r>
            <a:r>
              <a:rPr lang="en-US" altLang="ja-JP" sz="2000">
                <a:latin typeface="ＭＳ ゴシック" panose="020B0609070205080204" pitchFamily="49" charset="-128"/>
                <a:cs typeface="Calibri"/>
              </a:rPr>
              <a:t>(2)LED4</a:t>
            </a:r>
            <a:r>
              <a:rPr lang="ja-JP" altLang="en-US" sz="2000">
                <a:latin typeface="ＭＳ ゴシック" panose="020B0609070205080204" pitchFamily="49" charset="-128"/>
                <a:cs typeface="Calibri"/>
              </a:rPr>
              <a:t>点滅タスク</a:t>
            </a:r>
            <a:r>
              <a:rPr lang="en-US" altLang="ja-JP" sz="2000">
                <a:latin typeface="ＭＳ ゴシック" panose="020B0609070205080204" pitchFamily="49" charset="-128"/>
                <a:cs typeface="Calibri"/>
              </a:rPr>
              <a:t> </a:t>
            </a:r>
            <a:endParaRPr lang="ja-JP" altLang="en-US" sz="2000">
              <a:latin typeface="ＭＳ ゴシック" panose="020B0609070205080204" pitchFamily="49" charset="-128"/>
            </a:endParaRPr>
          </a:p>
        </p:txBody>
      </p:sp>
      <p:sp>
        <p:nvSpPr>
          <p:cNvPr id="5" name="コンテンツ プレースホルダー 2">
            <a:extLst>
              <a:ext uri="{FF2B5EF4-FFF2-40B4-BE49-F238E27FC236}">
                <a16:creationId xmlns:a16="http://schemas.microsoft.com/office/drawing/2014/main" id="{70E9504E-3339-4B1D-A318-78AB617AC17F}"/>
              </a:ext>
            </a:extLst>
          </p:cNvPr>
          <p:cNvSpPr txBox="1">
            <a:spLocks/>
          </p:cNvSpPr>
          <p:nvPr/>
        </p:nvSpPr>
        <p:spPr>
          <a:xfrm>
            <a:off x="7710055" y="2971800"/>
            <a:ext cx="3685310" cy="26912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ＭＳ ゴシック" panose="020B0609070205080204" pitchFamily="49"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ＭＳ ゴシック" panose="020B0609070205080204" pitchFamily="49"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ＭＳ ゴシック" panose="020B0609070205080204" pitchFamily="49"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ＭＳ ゴシック" panose="020B0609070205080204" pitchFamily="49"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a:latin typeface="ＭＳ ゴシック" panose="020B0609070205080204" pitchFamily="49" charset="-128"/>
              </a:rPr>
              <a:t>6.</a:t>
            </a:r>
            <a:r>
              <a:rPr lang="ja-JP" altLang="en-US" sz="2000">
                <a:latin typeface="ＭＳ ゴシック" panose="020B0609070205080204" pitchFamily="49" charset="-128"/>
              </a:rPr>
              <a:t>実行ファイルの生成</a:t>
            </a:r>
          </a:p>
          <a:p>
            <a:pPr marL="0" indent="0">
              <a:buFont typeface="Arial" panose="020B0604020202020204" pitchFamily="34" charset="0"/>
              <a:buNone/>
            </a:pPr>
            <a:r>
              <a:rPr lang="en-US" altLang="ja-JP" sz="2000">
                <a:latin typeface="ＭＳ ゴシック" panose="020B0609070205080204" pitchFamily="49" charset="-128"/>
              </a:rPr>
              <a:t>7.</a:t>
            </a:r>
            <a:r>
              <a:rPr lang="ja-JP" altLang="en-US" sz="2000">
                <a:latin typeface="ＭＳ ゴシック" panose="020B0609070205080204" pitchFamily="49" charset="-128"/>
              </a:rPr>
              <a:t>テストの自動実行</a:t>
            </a:r>
          </a:p>
          <a:p>
            <a:pPr marL="0" indent="0">
              <a:buFont typeface="Arial" panose="020B0604020202020204" pitchFamily="34" charset="0"/>
              <a:buNone/>
            </a:pPr>
            <a:r>
              <a:rPr lang="en-US" altLang="ja-JP" sz="2000">
                <a:latin typeface="ＭＳ ゴシック" panose="020B0609070205080204" pitchFamily="49" charset="-128"/>
              </a:rPr>
              <a:t>8.</a:t>
            </a:r>
            <a:r>
              <a:rPr lang="ja-JP" altLang="en-US" sz="2000">
                <a:latin typeface="ＭＳ ゴシック" panose="020B0609070205080204" pitchFamily="49" charset="-128"/>
              </a:rPr>
              <a:t>テスト結果</a:t>
            </a:r>
          </a:p>
          <a:p>
            <a:pPr marL="0" indent="0">
              <a:buFont typeface="Arial" panose="020B0604020202020204" pitchFamily="34" charset="0"/>
              <a:buNone/>
            </a:pPr>
            <a:r>
              <a:rPr lang="en-US" altLang="ja-JP" sz="2000">
                <a:latin typeface="ＭＳ ゴシック" panose="020B0609070205080204" pitchFamily="49" charset="-128"/>
              </a:rPr>
              <a:t>9.</a:t>
            </a:r>
            <a:r>
              <a:rPr lang="ja-JP" altLang="en-US" sz="2000">
                <a:latin typeface="ＭＳ ゴシック" panose="020B0609070205080204" pitchFamily="49" charset="-128"/>
              </a:rPr>
              <a:t>テストの応用</a:t>
            </a:r>
          </a:p>
          <a:p>
            <a:pPr marL="0" indent="0">
              <a:buFont typeface="Arial" panose="020B0604020202020204" pitchFamily="34" charset="0"/>
              <a:buNone/>
            </a:pPr>
            <a:r>
              <a:rPr lang="en-US" altLang="ja-JP" sz="2000">
                <a:latin typeface="ＭＳ ゴシック" panose="020B0609070205080204" pitchFamily="49" charset="-128"/>
              </a:rPr>
              <a:t>10.</a:t>
            </a:r>
            <a:r>
              <a:rPr lang="ja-JP" altLang="en-US" sz="2000">
                <a:latin typeface="ＭＳ ゴシック" panose="020B0609070205080204" pitchFamily="49" charset="-128"/>
              </a:rPr>
              <a:t>まとめ</a:t>
            </a:r>
          </a:p>
        </p:txBody>
      </p:sp>
    </p:spTree>
    <p:extLst>
      <p:ext uri="{BB962C8B-B14F-4D97-AF65-F5344CB8AC3E}">
        <p14:creationId xmlns:p14="http://schemas.microsoft.com/office/powerpoint/2010/main" val="3962270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B8DB3F-B49D-6D3F-4FD6-7541409CFDB6}"/>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(3</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AAEDA7EA-7630-DE82-85D4-F0DC4AF3F8C8}"/>
              </a:ext>
            </a:extLst>
          </p:cNvPr>
          <p:cNvSpPr>
            <a:spLocks noGrp="1"/>
          </p:cNvSpPr>
          <p:nvPr>
            <p:ph idx="1"/>
          </p:nvPr>
        </p:nvSpPr>
        <p:spPr/>
        <p:txBody>
          <a:bodyPr vert="horz" lIns="91440" tIns="45720" rIns="91440" bIns="45720" rtlCol="0" anchor="t">
            <a:normAutofit/>
          </a:bodyPr>
          <a:lstStyle/>
          <a:p>
            <a:pPr>
              <a:lnSpc>
                <a:spcPct val="100000"/>
              </a:lnSpc>
            </a:pPr>
            <a:r>
              <a:rPr lang="ja-JP" altLang="en-US">
                <a:cs typeface="Calibri"/>
              </a:rPr>
              <a:t>Eclipseを起動</a:t>
            </a:r>
            <a:endParaRPr lang="ja-JP" altLang="en-US" dirty="0">
              <a:cs typeface="Calibri"/>
            </a:endParaRPr>
          </a:p>
          <a:p>
            <a:pPr>
              <a:lnSpc>
                <a:spcPct val="100000"/>
              </a:lnSpc>
            </a:pPr>
            <a:r>
              <a:rPr lang="ja-JP" altLang="en-US">
                <a:cs typeface="Calibri"/>
              </a:rPr>
              <a:t>デフォルトの</a:t>
            </a:r>
            <a:r>
              <a:rPr lang="en-US" altLang="ja-JP">
                <a:cs typeface="Calibri"/>
              </a:rPr>
              <a:t>../</a:t>
            </a:r>
            <a:r>
              <a:rPr lang="ja-JP" altLang="en-US">
                <a:cs typeface="Calibri"/>
              </a:rPr>
              <a:t>workspaceを選択し、起動</a:t>
            </a:r>
          </a:p>
          <a:p>
            <a:pPr>
              <a:lnSpc>
                <a:spcPct val="100000"/>
              </a:lnSpc>
            </a:pPr>
            <a:endParaRPr lang="ja-JP" altLang="en-US" dirty="0">
              <a:cs typeface="Calibri"/>
            </a:endParaRPr>
          </a:p>
        </p:txBody>
      </p:sp>
      <p:pic>
        <p:nvPicPr>
          <p:cNvPr id="4" name="図 4" descr="グラフィカル ユーザー インターフェイス, テキスト, アプリケーション, メール&#10;&#10;説明は自動で生成されたものです">
            <a:extLst>
              <a:ext uri="{FF2B5EF4-FFF2-40B4-BE49-F238E27FC236}">
                <a16:creationId xmlns:a16="http://schemas.microsoft.com/office/drawing/2014/main" id="{8E9CB481-9AC5-EBAD-6A43-B674B8985DF8}"/>
              </a:ext>
            </a:extLst>
          </p:cNvPr>
          <p:cNvPicPr>
            <a:picLocks noChangeAspect="1"/>
          </p:cNvPicPr>
          <p:nvPr/>
        </p:nvPicPr>
        <p:blipFill>
          <a:blip r:embed="rId2"/>
          <a:stretch>
            <a:fillRect/>
          </a:stretch>
        </p:blipFill>
        <p:spPr>
          <a:xfrm>
            <a:off x="1916726" y="3060461"/>
            <a:ext cx="5781554" cy="3269098"/>
          </a:xfrm>
          <a:prstGeom prst="rect">
            <a:avLst/>
          </a:prstGeom>
        </p:spPr>
      </p:pic>
      <p:sp>
        <p:nvSpPr>
          <p:cNvPr id="5" name="正方形/長方形 4">
            <a:extLst>
              <a:ext uri="{FF2B5EF4-FFF2-40B4-BE49-F238E27FC236}">
                <a16:creationId xmlns:a16="http://schemas.microsoft.com/office/drawing/2014/main" id="{EBA53ED2-3D9B-4BC8-830C-407D780CD6CC}"/>
              </a:ext>
            </a:extLst>
          </p:cNvPr>
          <p:cNvSpPr/>
          <p:nvPr/>
        </p:nvSpPr>
        <p:spPr>
          <a:xfrm>
            <a:off x="2845604" y="4073245"/>
            <a:ext cx="1226064"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6" name="正方形/長方形 5">
            <a:extLst>
              <a:ext uri="{FF2B5EF4-FFF2-40B4-BE49-F238E27FC236}">
                <a16:creationId xmlns:a16="http://schemas.microsoft.com/office/drawing/2014/main" id="{9D072310-419B-474E-B71B-57956974C126}"/>
              </a:ext>
            </a:extLst>
          </p:cNvPr>
          <p:cNvSpPr/>
          <p:nvPr/>
        </p:nvSpPr>
        <p:spPr>
          <a:xfrm>
            <a:off x="5822836" y="5968073"/>
            <a:ext cx="931652"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1914384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A45CAB-9083-174E-0536-68DE46FE82E0}"/>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(4</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3C44A569-9206-8925-AA10-56C097372DAE}"/>
              </a:ext>
            </a:extLst>
          </p:cNvPr>
          <p:cNvSpPr>
            <a:spLocks noGrp="1"/>
          </p:cNvSpPr>
          <p:nvPr>
            <p:ph idx="1"/>
          </p:nvPr>
        </p:nvSpPr>
        <p:spPr/>
        <p:txBody>
          <a:bodyPr vert="horz" lIns="91440" tIns="45720" rIns="91440" bIns="45720" rtlCol="0" anchor="t">
            <a:normAutofit/>
          </a:bodyPr>
          <a:lstStyle/>
          <a:p>
            <a:r>
              <a:rPr lang="ja-JP" altLang="en-US">
                <a:cs typeface="Calibri"/>
              </a:rPr>
              <a:t>プロジェクトエクスプローラ -&gt; 新規 -&gt;プロジェクトを選択</a:t>
            </a:r>
            <a:endParaRPr kumimoji="1" lang="ja-JP" altLang="en-US"/>
          </a:p>
        </p:txBody>
      </p:sp>
      <p:pic>
        <p:nvPicPr>
          <p:cNvPr id="4" name="図 4" descr="グラフィカル ユーザー インターフェイス, アプリケーション&#10;&#10;説明は自動で生成されたものです">
            <a:extLst>
              <a:ext uri="{FF2B5EF4-FFF2-40B4-BE49-F238E27FC236}">
                <a16:creationId xmlns:a16="http://schemas.microsoft.com/office/drawing/2014/main" id="{8A986676-1612-E750-21A4-3612B11EC340}"/>
              </a:ext>
            </a:extLst>
          </p:cNvPr>
          <p:cNvPicPr>
            <a:picLocks noChangeAspect="1"/>
          </p:cNvPicPr>
          <p:nvPr/>
        </p:nvPicPr>
        <p:blipFill>
          <a:blip r:embed="rId2"/>
          <a:stretch>
            <a:fillRect/>
          </a:stretch>
        </p:blipFill>
        <p:spPr>
          <a:xfrm>
            <a:off x="2911033" y="2867183"/>
            <a:ext cx="4643377" cy="2850192"/>
          </a:xfrm>
          <a:prstGeom prst="rect">
            <a:avLst/>
          </a:prstGeom>
        </p:spPr>
      </p:pic>
      <p:sp>
        <p:nvSpPr>
          <p:cNvPr id="5" name="正方形/長方形 4">
            <a:extLst>
              <a:ext uri="{FF2B5EF4-FFF2-40B4-BE49-F238E27FC236}">
                <a16:creationId xmlns:a16="http://schemas.microsoft.com/office/drawing/2014/main" id="{1F31CDFE-5D3D-45CB-8A0A-84DA38C6BFD8}"/>
              </a:ext>
            </a:extLst>
          </p:cNvPr>
          <p:cNvSpPr/>
          <p:nvPr/>
        </p:nvSpPr>
        <p:spPr>
          <a:xfrm>
            <a:off x="2911033" y="2951811"/>
            <a:ext cx="1226064"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6" name="正方形/長方形 5">
            <a:extLst>
              <a:ext uri="{FF2B5EF4-FFF2-40B4-BE49-F238E27FC236}">
                <a16:creationId xmlns:a16="http://schemas.microsoft.com/office/drawing/2014/main" id="{2D204157-0CDB-4E65-B1B6-EAA466A8FF9E}"/>
              </a:ext>
            </a:extLst>
          </p:cNvPr>
          <p:cNvSpPr/>
          <p:nvPr/>
        </p:nvSpPr>
        <p:spPr>
          <a:xfrm>
            <a:off x="5869892" y="2951811"/>
            <a:ext cx="1281405"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1774786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0080BE-6086-2C11-4665-062F5C07B02E}"/>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(5</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03B16035-1998-4159-F6F0-222708A04ED1}"/>
              </a:ext>
            </a:extLst>
          </p:cNvPr>
          <p:cNvSpPr>
            <a:spLocks noGrp="1"/>
          </p:cNvSpPr>
          <p:nvPr>
            <p:ph idx="1"/>
          </p:nvPr>
        </p:nvSpPr>
        <p:spPr/>
        <p:txBody>
          <a:bodyPr vert="horz" lIns="91440" tIns="45720" rIns="91440" bIns="45720" rtlCol="0" anchor="t">
            <a:normAutofit/>
          </a:bodyPr>
          <a:lstStyle/>
          <a:p>
            <a:r>
              <a:rPr lang="ja-JP" altLang="en-US">
                <a:cs typeface="Calibri"/>
              </a:rPr>
              <a:t>C++プロジェクトを選択して次へ</a:t>
            </a:r>
            <a:endParaRPr kumimoji="1" lang="ja-JP" altLang="en-US"/>
          </a:p>
        </p:txBody>
      </p:sp>
      <p:pic>
        <p:nvPicPr>
          <p:cNvPr id="4" name="図 4" descr="グラフィカル ユーザー インターフェイス, テキスト, アプリケーション&#10;&#10;説明は自動で生成されたものです">
            <a:extLst>
              <a:ext uri="{FF2B5EF4-FFF2-40B4-BE49-F238E27FC236}">
                <a16:creationId xmlns:a16="http://schemas.microsoft.com/office/drawing/2014/main" id="{08957C13-9DEE-B891-3C8B-BB4A680D156D}"/>
              </a:ext>
            </a:extLst>
          </p:cNvPr>
          <p:cNvPicPr>
            <a:picLocks noChangeAspect="1"/>
          </p:cNvPicPr>
          <p:nvPr/>
        </p:nvPicPr>
        <p:blipFill>
          <a:blip r:embed="rId2"/>
          <a:stretch>
            <a:fillRect/>
          </a:stretch>
        </p:blipFill>
        <p:spPr>
          <a:xfrm>
            <a:off x="2126255" y="2583113"/>
            <a:ext cx="3929605" cy="3784748"/>
          </a:xfrm>
          <a:prstGeom prst="rect">
            <a:avLst/>
          </a:prstGeom>
        </p:spPr>
      </p:pic>
      <p:sp>
        <p:nvSpPr>
          <p:cNvPr id="5" name="正方形/長方形 4">
            <a:extLst>
              <a:ext uri="{FF2B5EF4-FFF2-40B4-BE49-F238E27FC236}">
                <a16:creationId xmlns:a16="http://schemas.microsoft.com/office/drawing/2014/main" id="{198E8200-3742-4FFA-BA6D-FBCAA1080026}"/>
              </a:ext>
            </a:extLst>
          </p:cNvPr>
          <p:cNvSpPr/>
          <p:nvPr/>
        </p:nvSpPr>
        <p:spPr>
          <a:xfrm>
            <a:off x="2471086" y="5262113"/>
            <a:ext cx="832831" cy="23291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正方形/長方形 6">
            <a:extLst>
              <a:ext uri="{FF2B5EF4-FFF2-40B4-BE49-F238E27FC236}">
                <a16:creationId xmlns:a16="http://schemas.microsoft.com/office/drawing/2014/main" id="{9398C87F-47F3-4207-8739-8D33470E5095}"/>
              </a:ext>
            </a:extLst>
          </p:cNvPr>
          <p:cNvSpPr/>
          <p:nvPr/>
        </p:nvSpPr>
        <p:spPr>
          <a:xfrm>
            <a:off x="3696037" y="6046270"/>
            <a:ext cx="789700" cy="22614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2792103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D607F0-1AE1-78A6-FAE8-360C9478F5BC}"/>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(6</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6" name="コンテンツ プレースホルダー 2">
            <a:extLst>
              <a:ext uri="{FF2B5EF4-FFF2-40B4-BE49-F238E27FC236}">
                <a16:creationId xmlns:a16="http://schemas.microsoft.com/office/drawing/2014/main" id="{1D1E1F6E-A06E-4B3D-F94D-227EE2AFBFBA}"/>
              </a:ext>
            </a:extLst>
          </p:cNvPr>
          <p:cNvSpPr txBox="1">
            <a:spLocks/>
          </p:cNvSpPr>
          <p:nvPr/>
        </p:nvSpPr>
        <p:spPr>
          <a:xfrm>
            <a:off x="838200" y="1825625"/>
            <a:ext cx="10515600" cy="1210873"/>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ea typeface="ＭＳ ゴシック" panose="020B0609070205080204" pitchFamily="49" charset="-128"/>
                <a:cs typeface="Calibri"/>
              </a:rPr>
              <a:t>プロジェクト名に任意の文字列(下図ではunit_test_stm32)を入力</a:t>
            </a:r>
          </a:p>
          <a:p>
            <a:r>
              <a:rPr lang="ja-JP" altLang="en-US">
                <a:ea typeface="ＭＳ ゴシック" panose="020B0609070205080204" pitchFamily="49" charset="-128"/>
                <a:cs typeface="Calibri"/>
              </a:rPr>
              <a:t>デフォルト・ロケーション使用のチェックを外し、ロケーションにcuptimer10\unit_testを指定</a:t>
            </a:r>
          </a:p>
          <a:p>
            <a:r>
              <a:rPr lang="ja-JP" altLang="en-US">
                <a:ea typeface="ＭＳ ゴシック" panose="020B0609070205080204" pitchFamily="49" charset="-128"/>
                <a:cs typeface="Calibri"/>
              </a:rPr>
              <a:t>Makefileプロジェクト -&gt; 空のプロジェクト, ツールチェーン -&gt; MinGW GCC を選択し、完了</a:t>
            </a:r>
            <a:endParaRPr lang="ja-JP" altLang="en-US" dirty="0">
              <a:ea typeface="ＭＳ ゴシック" panose="020B0609070205080204" pitchFamily="49" charset="-128"/>
              <a:cs typeface="Calibri"/>
            </a:endParaRPr>
          </a:p>
        </p:txBody>
      </p:sp>
      <p:pic>
        <p:nvPicPr>
          <p:cNvPr id="9" name="図 9" descr="グラフィカル ユーザー インターフェイス, テキスト, アプリケーション&#10;&#10;説明は自動で生成されたものです">
            <a:extLst>
              <a:ext uri="{FF2B5EF4-FFF2-40B4-BE49-F238E27FC236}">
                <a16:creationId xmlns:a16="http://schemas.microsoft.com/office/drawing/2014/main" id="{C92C09FC-AABC-9522-C782-39D65414BDEB}"/>
              </a:ext>
            </a:extLst>
          </p:cNvPr>
          <p:cNvPicPr>
            <a:picLocks noGrp="1" noChangeAspect="1"/>
          </p:cNvPicPr>
          <p:nvPr>
            <p:ph idx="1"/>
          </p:nvPr>
        </p:nvPicPr>
        <p:blipFill>
          <a:blip r:embed="rId2"/>
          <a:stretch>
            <a:fillRect/>
          </a:stretch>
        </p:blipFill>
        <p:spPr>
          <a:xfrm>
            <a:off x="1363536" y="3036498"/>
            <a:ext cx="8962664" cy="3659486"/>
          </a:xfrm>
        </p:spPr>
      </p:pic>
      <p:sp>
        <p:nvSpPr>
          <p:cNvPr id="5" name="正方形/長方形 4">
            <a:extLst>
              <a:ext uri="{FF2B5EF4-FFF2-40B4-BE49-F238E27FC236}">
                <a16:creationId xmlns:a16="http://schemas.microsoft.com/office/drawing/2014/main" id="{82458181-48F2-4CC9-A261-ED2B18E1BB5C}"/>
              </a:ext>
            </a:extLst>
          </p:cNvPr>
          <p:cNvSpPr/>
          <p:nvPr/>
        </p:nvSpPr>
        <p:spPr>
          <a:xfrm>
            <a:off x="1996634" y="3717985"/>
            <a:ext cx="591292"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正方形/長方形 6">
            <a:extLst>
              <a:ext uri="{FF2B5EF4-FFF2-40B4-BE49-F238E27FC236}">
                <a16:creationId xmlns:a16="http://schemas.microsoft.com/office/drawing/2014/main" id="{BD04ED26-B124-44BC-96C7-D235A101B070}"/>
              </a:ext>
            </a:extLst>
          </p:cNvPr>
          <p:cNvSpPr/>
          <p:nvPr/>
        </p:nvSpPr>
        <p:spPr>
          <a:xfrm>
            <a:off x="1405342" y="3916393"/>
            <a:ext cx="1182584"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8" name="正方形/長方形 7">
            <a:extLst>
              <a:ext uri="{FF2B5EF4-FFF2-40B4-BE49-F238E27FC236}">
                <a16:creationId xmlns:a16="http://schemas.microsoft.com/office/drawing/2014/main" id="{DD35D34A-782C-4F2F-BB07-434DBA34CDED}"/>
              </a:ext>
            </a:extLst>
          </p:cNvPr>
          <p:cNvSpPr/>
          <p:nvPr/>
        </p:nvSpPr>
        <p:spPr>
          <a:xfrm>
            <a:off x="3829364" y="4057590"/>
            <a:ext cx="501096"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0" name="正方形/長方形 9">
            <a:extLst>
              <a:ext uri="{FF2B5EF4-FFF2-40B4-BE49-F238E27FC236}">
                <a16:creationId xmlns:a16="http://schemas.microsoft.com/office/drawing/2014/main" id="{7BA42BC1-EBB1-4CBD-86B5-1E5323E90FCA}"/>
              </a:ext>
            </a:extLst>
          </p:cNvPr>
          <p:cNvSpPr/>
          <p:nvPr/>
        </p:nvSpPr>
        <p:spPr>
          <a:xfrm>
            <a:off x="5658164" y="6171062"/>
            <a:ext cx="501096"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cxnSp>
        <p:nvCxnSpPr>
          <p:cNvPr id="4" name="直線矢印コネクタ 3">
            <a:extLst>
              <a:ext uri="{FF2B5EF4-FFF2-40B4-BE49-F238E27FC236}">
                <a16:creationId xmlns:a16="http://schemas.microsoft.com/office/drawing/2014/main" id="{07353551-9D2D-49AF-8110-E2B97CC74F31}"/>
              </a:ext>
            </a:extLst>
          </p:cNvPr>
          <p:cNvCxnSpPr>
            <a:endCxn id="10" idx="0"/>
          </p:cNvCxnSpPr>
          <p:nvPr/>
        </p:nvCxnSpPr>
        <p:spPr>
          <a:xfrm>
            <a:off x="4079912" y="4255998"/>
            <a:ext cx="1828800" cy="191506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06AD12B9-4A96-4924-A219-C8D20F40EB06}"/>
              </a:ext>
            </a:extLst>
          </p:cNvPr>
          <p:cNvSpPr/>
          <p:nvPr/>
        </p:nvSpPr>
        <p:spPr>
          <a:xfrm>
            <a:off x="8821183" y="6288657"/>
            <a:ext cx="805896" cy="2688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2" name="正方形/長方形 11">
            <a:extLst>
              <a:ext uri="{FF2B5EF4-FFF2-40B4-BE49-F238E27FC236}">
                <a16:creationId xmlns:a16="http://schemas.microsoft.com/office/drawing/2014/main" id="{E85872FC-127A-41C6-822F-9D04AB816379}"/>
              </a:ext>
            </a:extLst>
          </p:cNvPr>
          <p:cNvSpPr/>
          <p:nvPr/>
        </p:nvSpPr>
        <p:spPr>
          <a:xfrm>
            <a:off x="1724875" y="5391314"/>
            <a:ext cx="594458" cy="950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3" name="正方形/長方形 12">
            <a:extLst>
              <a:ext uri="{FF2B5EF4-FFF2-40B4-BE49-F238E27FC236}">
                <a16:creationId xmlns:a16="http://schemas.microsoft.com/office/drawing/2014/main" id="{76213751-1D82-4D10-BF03-57422C32966E}"/>
              </a:ext>
            </a:extLst>
          </p:cNvPr>
          <p:cNvSpPr/>
          <p:nvPr/>
        </p:nvSpPr>
        <p:spPr>
          <a:xfrm>
            <a:off x="3001522" y="4967434"/>
            <a:ext cx="875154" cy="14748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4" name="正方形/長方形 13">
            <a:extLst>
              <a:ext uri="{FF2B5EF4-FFF2-40B4-BE49-F238E27FC236}">
                <a16:creationId xmlns:a16="http://schemas.microsoft.com/office/drawing/2014/main" id="{FFDB59C2-F12E-4E7C-852A-DB858F681707}"/>
              </a:ext>
            </a:extLst>
          </p:cNvPr>
          <p:cNvSpPr/>
          <p:nvPr/>
        </p:nvSpPr>
        <p:spPr>
          <a:xfrm>
            <a:off x="3253100" y="6393671"/>
            <a:ext cx="576263"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2825862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3FFEC2C-1CE3-49DF-B512-348A7520B8E6}"/>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(7</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3262F866-3513-49B0-B53D-A8C9EF371B3D}"/>
              </a:ext>
            </a:extLst>
          </p:cNvPr>
          <p:cNvSpPr>
            <a:spLocks noGrp="1"/>
          </p:cNvSpPr>
          <p:nvPr>
            <p:ph idx="1"/>
          </p:nvPr>
        </p:nvSpPr>
        <p:spPr/>
        <p:txBody>
          <a:bodyPr/>
          <a:lstStyle/>
          <a:p>
            <a:r>
              <a:rPr kumimoji="1" lang="ja-JP" altLang="en-US"/>
              <a:t>ユーザ環境変数の</a:t>
            </a:r>
            <a:r>
              <a:rPr lang="en-US" altLang="ja-JP"/>
              <a:t>Path</a:t>
            </a:r>
            <a:r>
              <a:rPr lang="ja-JP" altLang="en-US"/>
              <a:t>に次のディレクトリを追加してください。</a:t>
            </a:r>
            <a:endParaRPr lang="en-US" altLang="ja-JP"/>
          </a:p>
          <a:p>
            <a:pPr marL="0" indent="0">
              <a:buNone/>
            </a:pPr>
            <a:r>
              <a:rPr lang="en-US" altLang="ja-JP"/>
              <a:t>	</a:t>
            </a:r>
            <a:r>
              <a:rPr lang="pt-BR" altLang="ja-JP" u="sng"/>
              <a:t>C:\pleiades</a:t>
            </a:r>
            <a:r>
              <a:rPr lang="pt-BR" altLang="ja-JP"/>
              <a:t>\eclipse\mingw\bin</a:t>
            </a:r>
            <a:endParaRPr kumimoji="1" lang="ja-JP" altLang="en-US"/>
          </a:p>
        </p:txBody>
      </p:sp>
      <p:pic>
        <p:nvPicPr>
          <p:cNvPr id="7" name="図 6">
            <a:extLst>
              <a:ext uri="{FF2B5EF4-FFF2-40B4-BE49-F238E27FC236}">
                <a16:creationId xmlns:a16="http://schemas.microsoft.com/office/drawing/2014/main" id="{2322B7ED-E016-400E-9520-EAD70312BD21}"/>
              </a:ext>
            </a:extLst>
          </p:cNvPr>
          <p:cNvPicPr>
            <a:picLocks noChangeAspect="1"/>
          </p:cNvPicPr>
          <p:nvPr/>
        </p:nvPicPr>
        <p:blipFill>
          <a:blip r:embed="rId2"/>
          <a:stretch>
            <a:fillRect/>
          </a:stretch>
        </p:blipFill>
        <p:spPr>
          <a:xfrm>
            <a:off x="6650965" y="2416235"/>
            <a:ext cx="4063427" cy="3862955"/>
          </a:xfrm>
          <a:prstGeom prst="rect">
            <a:avLst/>
          </a:prstGeom>
        </p:spPr>
      </p:pic>
      <p:sp>
        <p:nvSpPr>
          <p:cNvPr id="9" name="吹き出し: 四角形 8">
            <a:extLst>
              <a:ext uri="{FF2B5EF4-FFF2-40B4-BE49-F238E27FC236}">
                <a16:creationId xmlns:a16="http://schemas.microsoft.com/office/drawing/2014/main" id="{C0885115-F308-4475-8A98-D1E7E7B0D50A}"/>
              </a:ext>
            </a:extLst>
          </p:cNvPr>
          <p:cNvSpPr/>
          <p:nvPr/>
        </p:nvSpPr>
        <p:spPr>
          <a:xfrm>
            <a:off x="2320506" y="3096883"/>
            <a:ext cx="1716656" cy="1250830"/>
          </a:xfrm>
          <a:prstGeom prst="wedgeRectCallout">
            <a:avLst>
              <a:gd name="adj1" fmla="val -34400"/>
              <a:gd name="adj2" fmla="val -775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ea typeface="ＭＳ ゴシック" panose="020B0609070205080204" pitchFamily="49" charset="-128"/>
              </a:rPr>
              <a:t>Eclipse</a:t>
            </a:r>
            <a:r>
              <a:rPr kumimoji="1" lang="ja-JP" altLang="en-US">
                <a:solidFill>
                  <a:schemeClr val="tx1"/>
                </a:solidFill>
                <a:ea typeface="ＭＳ ゴシック" panose="020B0609070205080204" pitchFamily="49" charset="-128"/>
              </a:rPr>
              <a:t>をインストールしたディレクトリを指定</a:t>
            </a:r>
          </a:p>
        </p:txBody>
      </p:sp>
      <p:sp>
        <p:nvSpPr>
          <p:cNvPr id="6" name="正方形/長方形 5">
            <a:extLst>
              <a:ext uri="{FF2B5EF4-FFF2-40B4-BE49-F238E27FC236}">
                <a16:creationId xmlns:a16="http://schemas.microsoft.com/office/drawing/2014/main" id="{FF8CCB3F-E9DB-41D2-8B5B-C5703D3D2948}"/>
              </a:ext>
            </a:extLst>
          </p:cNvPr>
          <p:cNvSpPr/>
          <p:nvPr/>
        </p:nvSpPr>
        <p:spPr>
          <a:xfrm>
            <a:off x="6804020" y="3398520"/>
            <a:ext cx="1486540" cy="198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720450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D9A6AC-9458-45DF-B2E7-7306D38AB3B9}"/>
              </a:ext>
            </a:extLst>
          </p:cNvPr>
          <p:cNvSpPr>
            <a:spLocks noGrp="1"/>
          </p:cNvSpPr>
          <p:nvPr>
            <p:ph type="title"/>
          </p:nvPr>
        </p:nvSpPr>
        <p:spPr/>
        <p:txBody>
          <a:bodyPr/>
          <a:lstStyle/>
          <a:p>
            <a:r>
              <a:rPr kumimoji="1" lang="en-US" altLang="ja-JP">
                <a:latin typeface="ＭＳ ゴシック" panose="020B0609070205080204" pitchFamily="49" charset="-128"/>
              </a:rPr>
              <a:t>4.</a:t>
            </a:r>
            <a:r>
              <a:rPr kumimoji="1" lang="ja-JP" altLang="en-US">
                <a:latin typeface="ＭＳ ゴシック" panose="020B0609070205080204" pitchFamily="49" charset="-128"/>
              </a:rPr>
              <a:t>テスト環境の構築</a:t>
            </a:r>
            <a:r>
              <a:rPr kumimoji="1" lang="en-US" altLang="ja-JP">
                <a:latin typeface="ＭＳ ゴシック" panose="020B0609070205080204" pitchFamily="49" charset="-128"/>
              </a:rPr>
              <a:t>(8</a:t>
            </a:r>
            <a:r>
              <a:rPr lang="en-US" altLang="ja-JP">
                <a:latin typeface="ＭＳ ゴシック" panose="020B0609070205080204" pitchFamily="49" charset="-128"/>
              </a:rPr>
              <a:t>/8</a:t>
            </a:r>
            <a:r>
              <a:rPr kumimoji="1" lang="en-US" altLang="ja-JP">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8D8B273E-0B5C-4B92-92CF-9A58D1846C64}"/>
              </a:ext>
            </a:extLst>
          </p:cNvPr>
          <p:cNvSpPr>
            <a:spLocks noGrp="1"/>
          </p:cNvSpPr>
          <p:nvPr>
            <p:ph idx="1"/>
          </p:nvPr>
        </p:nvSpPr>
        <p:spPr/>
        <p:txBody>
          <a:bodyPr>
            <a:normAutofit/>
          </a:bodyPr>
          <a:lstStyle/>
          <a:p>
            <a:pPr marL="0" indent="0">
              <a:buNone/>
            </a:pPr>
            <a:r>
              <a:rPr kumimoji="1" lang="en-US" altLang="ja-JP"/>
              <a:t>unit_test\build\run_all.bat</a:t>
            </a:r>
            <a:r>
              <a:rPr kumimoji="1" lang="ja-JP" altLang="en-US"/>
              <a:t>の下から</a:t>
            </a:r>
            <a:r>
              <a:rPr kumimoji="1" lang="en-US" altLang="ja-JP"/>
              <a:t>2</a:t>
            </a:r>
            <a:r>
              <a:rPr kumimoji="1" lang="ja-JP" altLang="en-US"/>
              <a:t>行目を次のように変更してください。</a:t>
            </a:r>
            <a:endParaRPr kumimoji="1" lang="en-US" altLang="ja-JP"/>
          </a:p>
          <a:p>
            <a:pPr marL="0" indent="0">
              <a:buNone/>
            </a:pPr>
            <a:endParaRPr lang="en-US" altLang="ja-JP"/>
          </a:p>
          <a:p>
            <a:pPr marL="0" indent="0">
              <a:buNone/>
            </a:pPr>
            <a:r>
              <a:rPr kumimoji="1" lang="en-US" altLang="ja-JP" u="sng"/>
              <a:t>C:\pleiades</a:t>
            </a:r>
            <a:r>
              <a:rPr kumimoji="1" lang="en-US" altLang="ja-JP"/>
              <a:t>\python\3\python.exe main.py</a:t>
            </a:r>
          </a:p>
          <a:p>
            <a:pPr marL="0" indent="0">
              <a:buNone/>
            </a:pPr>
            <a:r>
              <a:rPr kumimoji="1" lang="en-US" altLang="ja-JP"/>
              <a:t>@pause</a:t>
            </a:r>
            <a:endParaRPr kumimoji="1" lang="ja-JP" altLang="en-US"/>
          </a:p>
        </p:txBody>
      </p:sp>
      <p:sp>
        <p:nvSpPr>
          <p:cNvPr id="4" name="吹き出し: 四角形 3">
            <a:extLst>
              <a:ext uri="{FF2B5EF4-FFF2-40B4-BE49-F238E27FC236}">
                <a16:creationId xmlns:a16="http://schemas.microsoft.com/office/drawing/2014/main" id="{FEB895ED-C731-4DB1-BB14-D981765872F4}"/>
              </a:ext>
            </a:extLst>
          </p:cNvPr>
          <p:cNvSpPr/>
          <p:nvPr/>
        </p:nvSpPr>
        <p:spPr>
          <a:xfrm>
            <a:off x="2173857" y="4285965"/>
            <a:ext cx="1716656" cy="1250830"/>
          </a:xfrm>
          <a:prstGeom prst="wedgeRectCallout">
            <a:avLst>
              <a:gd name="adj1" fmla="val -39928"/>
              <a:gd name="adj2" fmla="val -100259"/>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solidFill>
                <a:ea typeface="ＭＳ ゴシック" panose="020B0609070205080204" pitchFamily="49" charset="-128"/>
              </a:rPr>
              <a:t>Eclipse</a:t>
            </a:r>
            <a:r>
              <a:rPr kumimoji="1" lang="ja-JP" altLang="en-US">
                <a:solidFill>
                  <a:schemeClr val="tx1"/>
                </a:solidFill>
                <a:ea typeface="ＭＳ ゴシック" panose="020B0609070205080204" pitchFamily="49" charset="-128"/>
              </a:rPr>
              <a:t>をインストールしたディレクトリを指定</a:t>
            </a:r>
          </a:p>
        </p:txBody>
      </p:sp>
    </p:spTree>
    <p:extLst>
      <p:ext uri="{BB962C8B-B14F-4D97-AF65-F5344CB8AC3E}">
        <p14:creationId xmlns:p14="http://schemas.microsoft.com/office/powerpoint/2010/main" val="20137785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023C80-B6B6-4EF5-ACC4-FB06AD8055A7}"/>
              </a:ext>
            </a:extLst>
          </p:cNvPr>
          <p:cNvSpPr>
            <a:spLocks noGrp="1"/>
          </p:cNvSpPr>
          <p:nvPr>
            <p:ph type="title"/>
          </p:nvPr>
        </p:nvSpPr>
        <p:spPr/>
        <p:txBody>
          <a:bodyPr/>
          <a:lstStyle/>
          <a:p>
            <a:r>
              <a:rPr kumimoji="1" lang="en-US" altLang="ja-JP">
                <a:latin typeface="ＭＳ ゴシック" panose="020B0609070205080204" pitchFamily="49" charset="-128"/>
              </a:rPr>
              <a:t>5.</a:t>
            </a:r>
            <a:r>
              <a:rPr lang="ja-JP" altLang="en-US">
                <a:latin typeface="ＭＳ ゴシック" panose="020B0609070205080204" pitchFamily="49" charset="-128"/>
                <a:cs typeface="Calibri"/>
              </a:rPr>
              <a:t>テストケース</a:t>
            </a:r>
            <a:endParaRPr kumimoji="1" lang="ja-JP" altLang="en-US"/>
          </a:p>
        </p:txBody>
      </p:sp>
      <p:sp>
        <p:nvSpPr>
          <p:cNvPr id="3" name="コンテンツ プレースホルダー 2">
            <a:extLst>
              <a:ext uri="{FF2B5EF4-FFF2-40B4-BE49-F238E27FC236}">
                <a16:creationId xmlns:a16="http://schemas.microsoft.com/office/drawing/2014/main" id="{84D95C79-67B1-43B3-AF4D-0B52FC9FD3EB}"/>
              </a:ext>
            </a:extLst>
          </p:cNvPr>
          <p:cNvSpPr>
            <a:spLocks noGrp="1"/>
          </p:cNvSpPr>
          <p:nvPr>
            <p:ph idx="1"/>
          </p:nvPr>
        </p:nvSpPr>
        <p:spPr/>
        <p:txBody>
          <a:bodyPr/>
          <a:lstStyle/>
          <a:p>
            <a:r>
              <a:rPr kumimoji="1" lang="ja-JP" altLang="en-US"/>
              <a:t>テストケース数と解説の範囲</a:t>
            </a:r>
            <a:endParaRPr kumimoji="1" lang="en-US" altLang="ja-JP"/>
          </a:p>
          <a:p>
            <a:pPr lvl="1"/>
            <a:r>
              <a:rPr lang="ja-JP" altLang="en-US"/>
              <a:t>下表の通り</a:t>
            </a:r>
            <a:r>
              <a:rPr lang="en-US" altLang="ja-JP"/>
              <a:t>40</a:t>
            </a:r>
            <a:r>
              <a:rPr lang="ja-JP" altLang="en-US"/>
              <a:t>のテストケースを作成しました。全てのテストケースを説明すると膨大になるため、各テストケースに共通する箇所と、テストケースを</a:t>
            </a:r>
            <a:r>
              <a:rPr lang="en-US" altLang="ja-JP"/>
              <a:t>2</a:t>
            </a:r>
            <a:r>
              <a:rPr lang="ja-JP" altLang="en-US"/>
              <a:t>つ抜粋して解説します。</a:t>
            </a:r>
            <a:endParaRPr lang="en-US" altLang="ja-JP"/>
          </a:p>
          <a:p>
            <a:pPr lvl="1"/>
            <a:endParaRPr kumimoji="1" lang="ja-JP" altLang="en-US"/>
          </a:p>
        </p:txBody>
      </p:sp>
      <p:graphicFrame>
        <p:nvGraphicFramePr>
          <p:cNvPr id="4" name="表 5">
            <a:extLst>
              <a:ext uri="{FF2B5EF4-FFF2-40B4-BE49-F238E27FC236}">
                <a16:creationId xmlns:a16="http://schemas.microsoft.com/office/drawing/2014/main" id="{98A90D18-689E-4E16-B931-8420F30040C4}"/>
              </a:ext>
            </a:extLst>
          </p:cNvPr>
          <p:cNvGraphicFramePr>
            <a:graphicFrameLocks noGrp="1"/>
          </p:cNvGraphicFramePr>
          <p:nvPr>
            <p:extLst>
              <p:ext uri="{D42A27DB-BD31-4B8C-83A1-F6EECF244321}">
                <p14:modId xmlns:p14="http://schemas.microsoft.com/office/powerpoint/2010/main" val="3857422586"/>
              </p:ext>
            </p:extLst>
          </p:nvPr>
        </p:nvGraphicFramePr>
        <p:xfrm>
          <a:off x="3111500" y="3392424"/>
          <a:ext cx="5969000" cy="3261360"/>
        </p:xfrm>
        <a:graphic>
          <a:graphicData uri="http://schemas.openxmlformats.org/drawingml/2006/table">
            <a:tbl>
              <a:tblPr firstRow="1" bandRow="1">
                <a:tableStyleId>{5C22544A-7EE6-4342-B048-85BDC9FD1C3A}</a:tableStyleId>
              </a:tblPr>
              <a:tblGrid>
                <a:gridCol w="2423568">
                  <a:extLst>
                    <a:ext uri="{9D8B030D-6E8A-4147-A177-3AD203B41FA5}">
                      <a16:colId xmlns:a16="http://schemas.microsoft.com/office/drawing/2014/main" val="2830927397"/>
                    </a:ext>
                  </a:extLst>
                </a:gridCol>
                <a:gridCol w="2423568">
                  <a:extLst>
                    <a:ext uri="{9D8B030D-6E8A-4147-A177-3AD203B41FA5}">
                      <a16:colId xmlns:a16="http://schemas.microsoft.com/office/drawing/2014/main" val="1591399281"/>
                    </a:ext>
                  </a:extLst>
                </a:gridCol>
                <a:gridCol w="1121864">
                  <a:extLst>
                    <a:ext uri="{9D8B030D-6E8A-4147-A177-3AD203B41FA5}">
                      <a16:colId xmlns:a16="http://schemas.microsoft.com/office/drawing/2014/main" val="3368668041"/>
                    </a:ext>
                  </a:extLst>
                </a:gridCol>
              </a:tblGrid>
              <a:tr h="333022">
                <a:tc>
                  <a:txBody>
                    <a:bodyPr/>
                    <a:lstStyle/>
                    <a:p>
                      <a:pPr algn="ctr"/>
                      <a:r>
                        <a:rPr kumimoji="1" lang="ja-JP" altLang="en-US" sz="1600"/>
                        <a:t>テスト対象の</a:t>
                      </a:r>
                      <a:r>
                        <a:rPr kumimoji="1" lang="en-US" altLang="ja-JP" sz="1600"/>
                        <a:t>C</a:t>
                      </a:r>
                      <a:r>
                        <a:rPr kumimoji="1" lang="ja-JP" altLang="en-US" sz="1600"/>
                        <a:t>ファイル名</a:t>
                      </a:r>
                    </a:p>
                  </a:txBody>
                  <a:tcPr anchor="ctr">
                    <a:lnB w="12700" cap="flat" cmpd="sng" algn="ctr">
                      <a:solidFill>
                        <a:schemeClr val="tx1"/>
                      </a:solidFill>
                      <a:prstDash val="solid"/>
                      <a:round/>
                      <a:headEnd type="none" w="med" len="med"/>
                      <a:tailEnd type="none" w="med" len="med"/>
                    </a:lnB>
                  </a:tcPr>
                </a:tc>
                <a:tc>
                  <a:txBody>
                    <a:bodyPr/>
                    <a:lstStyle/>
                    <a:p>
                      <a:pPr algn="ctr"/>
                      <a:r>
                        <a:rPr kumimoji="1" lang="ja-JP" altLang="en-US" sz="1600"/>
                        <a:t>テストケースのファイル名</a:t>
                      </a:r>
                    </a:p>
                  </a:txBody>
                  <a:tcPr anchor="ctr">
                    <a:lnB w="12700" cap="flat" cmpd="sng" algn="ctr">
                      <a:solidFill>
                        <a:schemeClr val="tx1"/>
                      </a:solidFill>
                      <a:prstDash val="solid"/>
                      <a:round/>
                      <a:headEnd type="none" w="med" len="med"/>
                      <a:tailEnd type="none" w="med" len="med"/>
                    </a:lnB>
                  </a:tcPr>
                </a:tc>
                <a:tc>
                  <a:txBody>
                    <a:bodyPr/>
                    <a:lstStyle/>
                    <a:p>
                      <a:pPr algn="ctr"/>
                      <a:r>
                        <a:rPr kumimoji="1" lang="ja-JP" altLang="en-US" sz="1600"/>
                        <a:t>テストケースの数</a:t>
                      </a: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2342592"/>
                  </a:ext>
                </a:extLst>
              </a:tr>
              <a:tr h="333022">
                <a:tc>
                  <a:txBody>
                    <a:bodyPr/>
                    <a:lstStyle/>
                    <a:p>
                      <a:pPr algn="l"/>
                      <a:r>
                        <a:rPr kumimoji="1" lang="en-US" altLang="ja-JP" sz="1600"/>
                        <a:t>timer_main.c</a:t>
                      </a:r>
                      <a:endParaRPr kumimoji="1" lang="ja-JP" altLang="en-US" sz="1600"/>
                    </a:p>
                  </a:txBody>
                  <a:tcPr anchor="ctr">
                    <a:lnT w="12700" cap="flat" cmpd="sng" algn="ctr">
                      <a:solidFill>
                        <a:schemeClr val="tx1"/>
                      </a:solidFill>
                      <a:prstDash val="solid"/>
                      <a:round/>
                      <a:headEnd type="none" w="med" len="med"/>
                      <a:tailEnd type="none" w="med" len="med"/>
                    </a:lnT>
                  </a:tcPr>
                </a:tc>
                <a:tc>
                  <a:txBody>
                    <a:bodyPr/>
                    <a:lstStyle/>
                    <a:p>
                      <a:pPr algn="l"/>
                      <a:r>
                        <a:rPr kumimoji="1" lang="en-US" altLang="ja-JP" sz="1600"/>
                        <a:t>testTimerMain.cpp</a:t>
                      </a:r>
                      <a:endParaRPr kumimoji="1" lang="ja-JP" altLang="en-US" sz="1600"/>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a:t>6</a:t>
                      </a:r>
                      <a:endParaRPr kumimoji="1" lang="ja-JP" altLang="en-US" sz="1600"/>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38088008"/>
                  </a:ext>
                </a:extLst>
              </a:tr>
              <a:tr h="333022">
                <a:tc>
                  <a:txBody>
                    <a:bodyPr/>
                    <a:lstStyle/>
                    <a:p>
                      <a:pPr algn="l"/>
                      <a:r>
                        <a:rPr kumimoji="1" lang="en-US" altLang="ja-JP" sz="1600"/>
                        <a:t>timer_sub.c</a:t>
                      </a:r>
                    </a:p>
                  </a:txBody>
                  <a:tcPr anchor="ctr"/>
                </a:tc>
                <a:tc>
                  <a:txBody>
                    <a:bodyPr/>
                    <a:lstStyle/>
                    <a:p>
                      <a:pPr algn="l"/>
                      <a:r>
                        <a:rPr kumimoji="1" lang="en-US" altLang="ja-JP" sz="1600"/>
                        <a:t>testTimerSub.cpp</a:t>
                      </a:r>
                    </a:p>
                  </a:txBody>
                  <a:tcPr anchor="ctr"/>
                </a:tc>
                <a:tc>
                  <a:txBody>
                    <a:bodyPr/>
                    <a:lstStyle/>
                    <a:p>
                      <a:pPr algn="ctr"/>
                      <a:r>
                        <a:rPr kumimoji="1" lang="en-US" altLang="ja-JP" sz="1600"/>
                        <a:t>9</a:t>
                      </a:r>
                      <a:endParaRPr kumimoji="1" lang="ja-JP" altLang="en-US" sz="1600"/>
                    </a:p>
                  </a:txBody>
                  <a:tcPr anchor="ctr"/>
                </a:tc>
                <a:extLst>
                  <a:ext uri="{0D108BD9-81ED-4DB2-BD59-A6C34878D82A}">
                    <a16:rowId xmlns:a16="http://schemas.microsoft.com/office/drawing/2014/main" val="1705791543"/>
                  </a:ext>
                </a:extLst>
              </a:tr>
              <a:tr h="333022">
                <a:tc>
                  <a:txBody>
                    <a:bodyPr/>
                    <a:lstStyle/>
                    <a:p>
                      <a:pPr algn="l"/>
                      <a:r>
                        <a:rPr kumimoji="1" lang="en-US" altLang="ja-JP" sz="1600"/>
                        <a:t>base_time_cyclic.c</a:t>
                      </a:r>
                      <a:endParaRPr kumimoji="1" lang="ja-JP" altLang="en-US" sz="1600"/>
                    </a:p>
                  </a:txBody>
                  <a:tcPr anchor="ctr"/>
                </a:tc>
                <a:tc>
                  <a:txBody>
                    <a:bodyPr/>
                    <a:lstStyle/>
                    <a:p>
                      <a:pPr algn="l"/>
                      <a:r>
                        <a:rPr kumimoji="1" lang="en-US" altLang="ja-JP" sz="1600"/>
                        <a:t>testBaseTimeCyclic.cpp</a:t>
                      </a:r>
                      <a:endParaRPr kumimoji="1" lang="ja-JP" altLang="en-US" sz="1600"/>
                    </a:p>
                  </a:txBody>
                  <a:tcPr anchor="ctr"/>
                </a:tc>
                <a:tc>
                  <a:txBody>
                    <a:bodyPr/>
                    <a:lstStyle/>
                    <a:p>
                      <a:pPr algn="ctr"/>
                      <a:r>
                        <a:rPr kumimoji="1" lang="en-US" altLang="ja-JP" sz="1600"/>
                        <a:t>2</a:t>
                      </a:r>
                      <a:endParaRPr kumimoji="1" lang="ja-JP" altLang="en-US" sz="1600"/>
                    </a:p>
                  </a:txBody>
                  <a:tcPr anchor="ctr"/>
                </a:tc>
                <a:extLst>
                  <a:ext uri="{0D108BD9-81ED-4DB2-BD59-A6C34878D82A}">
                    <a16:rowId xmlns:a16="http://schemas.microsoft.com/office/drawing/2014/main" val="2148758486"/>
                  </a:ext>
                </a:extLst>
              </a:tr>
              <a:tr h="333022">
                <a:tc>
                  <a:txBody>
                    <a:bodyPr/>
                    <a:lstStyle/>
                    <a:p>
                      <a:pPr algn="l"/>
                      <a:r>
                        <a:rPr kumimoji="1" lang="en-US" altLang="ja-JP" sz="1600"/>
                        <a:t>sw_state_cyclic.c</a:t>
                      </a:r>
                      <a:endParaRPr kumimoji="1" lang="ja-JP" altLang="en-US" sz="1600"/>
                    </a:p>
                  </a:txBody>
                  <a:tcPr anchor="ctr"/>
                </a:tc>
                <a:tc>
                  <a:txBody>
                    <a:bodyPr/>
                    <a:lstStyle/>
                    <a:p>
                      <a:pPr algn="l"/>
                      <a:r>
                        <a:rPr kumimoji="1" lang="en-US" altLang="ja-JP" sz="1600"/>
                        <a:t>testSwStateCyclic.cpp</a:t>
                      </a:r>
                      <a:endParaRPr kumimoji="1" lang="ja-JP" altLang="en-US" sz="1600"/>
                    </a:p>
                  </a:txBody>
                  <a:tcPr anchor="ctr"/>
                </a:tc>
                <a:tc>
                  <a:txBody>
                    <a:bodyPr/>
                    <a:lstStyle/>
                    <a:p>
                      <a:pPr algn="ctr"/>
                      <a:r>
                        <a:rPr kumimoji="1" lang="en-US" altLang="ja-JP" sz="1600"/>
                        <a:t>6</a:t>
                      </a:r>
                      <a:endParaRPr kumimoji="1" lang="ja-JP" altLang="en-US" sz="1600"/>
                    </a:p>
                  </a:txBody>
                  <a:tcPr anchor="ctr"/>
                </a:tc>
                <a:extLst>
                  <a:ext uri="{0D108BD9-81ED-4DB2-BD59-A6C34878D82A}">
                    <a16:rowId xmlns:a16="http://schemas.microsoft.com/office/drawing/2014/main" val="2931075418"/>
                  </a:ext>
                </a:extLst>
              </a:tr>
              <a:tr h="333022">
                <a:tc>
                  <a:txBody>
                    <a:bodyPr/>
                    <a:lstStyle/>
                    <a:p>
                      <a:pPr algn="l"/>
                      <a:r>
                        <a:rPr kumimoji="1" lang="en-US" altLang="ja-JP" sz="1600"/>
                        <a:t>blink_main.c</a:t>
                      </a:r>
                      <a:endParaRPr kumimoji="1" lang="ja-JP" altLang="en-US" sz="1600"/>
                    </a:p>
                  </a:txBody>
                  <a:tcPr anchor="ctr"/>
                </a:tc>
                <a:tc>
                  <a:txBody>
                    <a:bodyPr/>
                    <a:lstStyle/>
                    <a:p>
                      <a:pPr algn="l"/>
                      <a:r>
                        <a:rPr kumimoji="1" lang="en-US" altLang="ja-JP" sz="1600"/>
                        <a:t>testBlinkMain.cpp</a:t>
                      </a:r>
                      <a:endParaRPr kumimoji="1" lang="ja-JP" altLang="en-US" sz="1600"/>
                    </a:p>
                  </a:txBody>
                  <a:tcPr anchor="ctr"/>
                </a:tc>
                <a:tc>
                  <a:txBody>
                    <a:bodyPr/>
                    <a:lstStyle/>
                    <a:p>
                      <a:pPr algn="ctr"/>
                      <a:r>
                        <a:rPr kumimoji="1" lang="en-US" altLang="ja-JP" sz="1600"/>
                        <a:t>7</a:t>
                      </a:r>
                      <a:endParaRPr kumimoji="1" lang="ja-JP" altLang="en-US" sz="1600"/>
                    </a:p>
                  </a:txBody>
                  <a:tcPr anchor="ctr"/>
                </a:tc>
                <a:extLst>
                  <a:ext uri="{0D108BD9-81ED-4DB2-BD59-A6C34878D82A}">
                    <a16:rowId xmlns:a16="http://schemas.microsoft.com/office/drawing/2014/main" val="742482345"/>
                  </a:ext>
                </a:extLst>
              </a:tr>
              <a:tr h="333022">
                <a:tc>
                  <a:txBody>
                    <a:bodyPr/>
                    <a:lstStyle/>
                    <a:p>
                      <a:pPr algn="l"/>
                      <a:r>
                        <a:rPr kumimoji="1" lang="en-US" altLang="ja-JP" sz="1600"/>
                        <a:t>blink_sub.c</a:t>
                      </a:r>
                      <a:endParaRPr kumimoji="1" lang="ja-JP" altLang="en-US" sz="1600"/>
                    </a:p>
                  </a:txBody>
                  <a:tcPr anchor="ctr"/>
                </a:tc>
                <a:tc>
                  <a:txBody>
                    <a:bodyPr/>
                    <a:lstStyle/>
                    <a:p>
                      <a:pPr algn="l"/>
                      <a:r>
                        <a:rPr kumimoji="1" lang="en-US" altLang="ja-JP" sz="1600"/>
                        <a:t>testBlinkSub.cpp</a:t>
                      </a:r>
                      <a:endParaRPr kumimoji="1" lang="ja-JP" altLang="en-US" sz="1600"/>
                    </a:p>
                  </a:txBody>
                  <a:tcPr anchor="ctr"/>
                </a:tc>
                <a:tc>
                  <a:txBody>
                    <a:bodyPr/>
                    <a:lstStyle/>
                    <a:p>
                      <a:pPr algn="ctr"/>
                      <a:r>
                        <a:rPr kumimoji="1" lang="en-US" altLang="ja-JP" sz="1600"/>
                        <a:t>8</a:t>
                      </a:r>
                      <a:endParaRPr kumimoji="1" lang="ja-JP" altLang="en-US" sz="1600"/>
                    </a:p>
                  </a:txBody>
                  <a:tcPr anchor="ctr"/>
                </a:tc>
                <a:extLst>
                  <a:ext uri="{0D108BD9-81ED-4DB2-BD59-A6C34878D82A}">
                    <a16:rowId xmlns:a16="http://schemas.microsoft.com/office/drawing/2014/main" val="3591420703"/>
                  </a:ext>
                </a:extLst>
              </a:tr>
              <a:tr h="333022">
                <a:tc>
                  <a:txBody>
                    <a:bodyPr/>
                    <a:lstStyle/>
                    <a:p>
                      <a:pPr algn="l"/>
                      <a:r>
                        <a:rPr kumimoji="1" lang="en-US" altLang="ja-JP" sz="1600"/>
                        <a:t>led4_blink_cyclic.c</a:t>
                      </a:r>
                      <a:endParaRPr kumimoji="1" lang="ja-JP" altLang="en-US" sz="1600"/>
                    </a:p>
                  </a:txBody>
                  <a:tcPr anchor="ctr">
                    <a:lnB w="12700" cap="flat" cmpd="sng" algn="ctr">
                      <a:solidFill>
                        <a:schemeClr val="tx1"/>
                      </a:solidFill>
                      <a:prstDash val="sysDash"/>
                      <a:round/>
                      <a:headEnd type="none" w="med" len="med"/>
                      <a:tailEnd type="none" w="med" len="med"/>
                    </a:lnB>
                  </a:tcPr>
                </a:tc>
                <a:tc>
                  <a:txBody>
                    <a:bodyPr/>
                    <a:lstStyle/>
                    <a:p>
                      <a:pPr algn="l"/>
                      <a:r>
                        <a:rPr kumimoji="1" lang="en-US" altLang="ja-JP" sz="1600"/>
                        <a:t>testLed4BlinkCyclic.cpp</a:t>
                      </a:r>
                      <a:endParaRPr kumimoji="1" lang="ja-JP" altLang="en-US" sz="1600"/>
                    </a:p>
                  </a:txBody>
                  <a:tcPr anchor="ctr">
                    <a:lnB w="12700" cap="flat" cmpd="sng" algn="ctr">
                      <a:solidFill>
                        <a:schemeClr val="tx1"/>
                      </a:solidFill>
                      <a:prstDash val="sysDash"/>
                      <a:round/>
                      <a:headEnd type="none" w="med" len="med"/>
                      <a:tailEnd type="none" w="med" len="med"/>
                    </a:lnB>
                  </a:tcPr>
                </a:tc>
                <a:tc>
                  <a:txBody>
                    <a:bodyPr/>
                    <a:lstStyle/>
                    <a:p>
                      <a:pPr algn="ctr"/>
                      <a:r>
                        <a:rPr kumimoji="1" lang="en-US" altLang="ja-JP" sz="1600"/>
                        <a:t>2</a:t>
                      </a:r>
                      <a:endParaRPr kumimoji="1" lang="ja-JP" altLang="en-US" sz="1600"/>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986187881"/>
                  </a:ext>
                </a:extLst>
              </a:tr>
              <a:tr h="333022">
                <a:tc>
                  <a:txBody>
                    <a:bodyPr/>
                    <a:lstStyle/>
                    <a:p>
                      <a:pPr algn="ctr"/>
                      <a:r>
                        <a:rPr kumimoji="1" lang="ja-JP" altLang="en-US" sz="1600"/>
                        <a:t>テストケースの合計</a:t>
                      </a:r>
                    </a:p>
                  </a:txBody>
                  <a:tcPr anchor="ctr">
                    <a:lnT w="12700" cap="flat" cmpd="sng" algn="ctr">
                      <a:solidFill>
                        <a:schemeClr val="tx1"/>
                      </a:solidFill>
                      <a:prstDash val="sysDash"/>
                      <a:round/>
                      <a:headEnd type="none" w="med" len="med"/>
                      <a:tailEnd type="none" w="med" len="med"/>
                    </a:lnT>
                  </a:tcPr>
                </a:tc>
                <a:tc>
                  <a:txBody>
                    <a:bodyPr/>
                    <a:lstStyle/>
                    <a:p>
                      <a:pPr algn="ctr"/>
                      <a:endParaRPr kumimoji="1" lang="ja-JP" altLang="en-US" sz="1600"/>
                    </a:p>
                  </a:txBody>
                  <a:tcPr anchor="ctr">
                    <a:lnT w="12700" cap="flat" cmpd="sng" algn="ctr">
                      <a:solidFill>
                        <a:schemeClr val="tx1"/>
                      </a:solidFill>
                      <a:prstDash val="sysDash"/>
                      <a:round/>
                      <a:headEnd type="none" w="med" len="med"/>
                      <a:tailEnd type="none" w="med" len="med"/>
                    </a:lnT>
                  </a:tcPr>
                </a:tc>
                <a:tc>
                  <a:txBody>
                    <a:bodyPr/>
                    <a:lstStyle/>
                    <a:p>
                      <a:pPr algn="ctr"/>
                      <a:r>
                        <a:rPr kumimoji="1" lang="en-US" altLang="ja-JP" sz="1600"/>
                        <a:t>40</a:t>
                      </a:r>
                      <a:endParaRPr kumimoji="1" lang="ja-JP" altLang="en-US" sz="1600"/>
                    </a:p>
                  </a:txBody>
                  <a:tcPr anchor="ctr">
                    <a:lnT w="12700" cap="flat" cmpd="sng" algn="ctr">
                      <a:solidFill>
                        <a:schemeClr val="tx1"/>
                      </a:solidFill>
                      <a:prstDash val="sysDash"/>
                      <a:round/>
                      <a:headEnd type="none" w="med" len="med"/>
                      <a:tailEnd type="none" w="med" len="med"/>
                    </a:lnT>
                  </a:tcPr>
                </a:tc>
                <a:extLst>
                  <a:ext uri="{0D108BD9-81ED-4DB2-BD59-A6C34878D82A}">
                    <a16:rowId xmlns:a16="http://schemas.microsoft.com/office/drawing/2014/main" val="3370529807"/>
                  </a:ext>
                </a:extLst>
              </a:tr>
            </a:tbl>
          </a:graphicData>
        </a:graphic>
      </p:graphicFrame>
    </p:spTree>
    <p:extLst>
      <p:ext uri="{BB962C8B-B14F-4D97-AF65-F5344CB8AC3E}">
        <p14:creationId xmlns:p14="http://schemas.microsoft.com/office/powerpoint/2010/main" val="25240795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081DFA-AFF5-491E-B2EA-6972421A164A}"/>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1</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70DC7966-36DF-4C49-BD3F-8E79FE5C3FFF}"/>
              </a:ext>
            </a:extLst>
          </p:cNvPr>
          <p:cNvSpPr>
            <a:spLocks noGrp="1"/>
          </p:cNvSpPr>
          <p:nvPr>
            <p:ph idx="1"/>
          </p:nvPr>
        </p:nvSpPr>
        <p:spPr/>
        <p:txBody>
          <a:bodyPr>
            <a:normAutofit/>
          </a:bodyPr>
          <a:lstStyle/>
          <a:p>
            <a:r>
              <a:rPr lang="ja-JP" altLang="en-US" sz="1800" b="0"/>
              <a:t>テストケース作成の最初の作業として、</a:t>
            </a:r>
            <a:r>
              <a:rPr lang="en-US" altLang="ja-JP" sz="1800" b="0"/>
              <a:t>GoogleTest </a:t>
            </a:r>
            <a:r>
              <a:rPr lang="ja-JP" altLang="en-US" sz="1800" b="0"/>
              <a:t>を使用するためのヘッダ</a:t>
            </a:r>
            <a:r>
              <a:rPr lang="en-US" altLang="ja-JP" sz="1800" b="0"/>
              <a:t>gtest.h</a:t>
            </a:r>
            <a:r>
              <a:rPr lang="ja-JP" altLang="en-US" sz="1800" b="0"/>
              <a:t>と、</a:t>
            </a:r>
            <a:r>
              <a:rPr lang="en-US" altLang="ja-JP" sz="1800" b="0"/>
              <a:t>FFF</a:t>
            </a:r>
            <a:r>
              <a:rPr lang="ja-JP" altLang="en-US" sz="1800" b="0"/>
              <a:t>を使用するためのヘッダ</a:t>
            </a:r>
            <a:r>
              <a:rPr lang="en-US" altLang="ja-JP" sz="1800" b="0"/>
              <a:t>FFF.h</a:t>
            </a:r>
            <a:r>
              <a:rPr lang="ja-JP" altLang="en-US" sz="1800" b="0"/>
              <a:t>を</a:t>
            </a:r>
            <a:r>
              <a:rPr lang="en-US" altLang="ja-JP" sz="1800" b="0"/>
              <a:t>include</a:t>
            </a:r>
            <a:r>
              <a:rPr lang="ja-JP" altLang="en-US" sz="1800" b="0"/>
              <a:t>します。</a:t>
            </a:r>
            <a:endParaRPr lang="en-US" altLang="ja-JP" sz="1800" b="0"/>
          </a:p>
          <a:p>
            <a:r>
              <a:rPr lang="en-US" altLang="ja-JP" sz="1800" b="0"/>
              <a:t>FFF</a:t>
            </a:r>
            <a:r>
              <a:rPr lang="ja-JP" altLang="en-US" sz="1800" b="0"/>
              <a:t>を使うためには</a:t>
            </a:r>
            <a:r>
              <a:rPr lang="en-US" altLang="ja-JP" sz="1800" b="0"/>
              <a:t>DEFINE_FFF_GLOBALS</a:t>
            </a:r>
            <a:r>
              <a:rPr lang="ja-JP" altLang="en-US" sz="1800" b="0"/>
              <a:t>の記述が必要となります。</a:t>
            </a:r>
            <a:endParaRPr lang="en-US" altLang="ja-JP" sz="1800" b="0"/>
          </a:p>
          <a:p>
            <a:r>
              <a:rPr lang="ja-JP" altLang="en-US" sz="1800" b="0"/>
              <a:t>テスト対象を</a:t>
            </a:r>
            <a:r>
              <a:rPr lang="en-US" altLang="ja-JP" sz="1800" b="0"/>
              <a:t>extern “C”</a:t>
            </a:r>
            <a:r>
              <a:rPr lang="ja-JP" altLang="en-US" sz="1800" b="0"/>
              <a:t>で丸ごと</a:t>
            </a:r>
            <a:r>
              <a:rPr lang="en-US" altLang="ja-JP" sz="1800" b="0"/>
              <a:t>include</a:t>
            </a:r>
            <a:r>
              <a:rPr lang="ja-JP" altLang="en-US" sz="1800" b="0"/>
              <a:t>します。こうすることで、テスト対象の</a:t>
            </a:r>
            <a:r>
              <a:rPr lang="en-US" altLang="ja-JP" sz="1800" b="0"/>
              <a:t>static</a:t>
            </a:r>
            <a:r>
              <a:rPr lang="ja-JP" altLang="en-US" sz="1800" b="0"/>
              <a:t>変数や</a:t>
            </a:r>
            <a:r>
              <a:rPr lang="en-US" altLang="ja-JP" sz="1800" b="0"/>
              <a:t>static</a:t>
            </a:r>
            <a:r>
              <a:rPr lang="ja-JP" altLang="en-US" sz="1800" b="0"/>
              <a:t>関数の参照・更新が可能となります。</a:t>
            </a:r>
            <a:endParaRPr kumimoji="1" lang="ja-JP" altLang="en-US" sz="1800"/>
          </a:p>
        </p:txBody>
      </p:sp>
      <p:pic>
        <p:nvPicPr>
          <p:cNvPr id="17" name="図 16">
            <a:extLst>
              <a:ext uri="{FF2B5EF4-FFF2-40B4-BE49-F238E27FC236}">
                <a16:creationId xmlns:a16="http://schemas.microsoft.com/office/drawing/2014/main" id="{D3A49C8D-27B7-4AA8-B09A-475A6DD97AED}"/>
              </a:ext>
            </a:extLst>
          </p:cNvPr>
          <p:cNvPicPr>
            <a:picLocks noChangeAspect="1"/>
          </p:cNvPicPr>
          <p:nvPr/>
        </p:nvPicPr>
        <p:blipFill>
          <a:blip r:embed="rId2"/>
          <a:stretch>
            <a:fillRect/>
          </a:stretch>
        </p:blipFill>
        <p:spPr>
          <a:xfrm>
            <a:off x="2604758" y="3559955"/>
            <a:ext cx="6982483" cy="3135993"/>
          </a:xfrm>
          <a:prstGeom prst="rect">
            <a:avLst/>
          </a:prstGeom>
        </p:spPr>
      </p:pic>
      <p:sp>
        <p:nvSpPr>
          <p:cNvPr id="18" name="正方形/長方形 17">
            <a:extLst>
              <a:ext uri="{FF2B5EF4-FFF2-40B4-BE49-F238E27FC236}">
                <a16:creationId xmlns:a16="http://schemas.microsoft.com/office/drawing/2014/main" id="{06DBF7EF-B010-4114-8A84-A1B3F909481B}"/>
              </a:ext>
            </a:extLst>
          </p:cNvPr>
          <p:cNvSpPr/>
          <p:nvPr/>
        </p:nvSpPr>
        <p:spPr>
          <a:xfrm>
            <a:off x="2925077" y="3559956"/>
            <a:ext cx="2414674" cy="3695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9" name="正方形/長方形 18">
            <a:extLst>
              <a:ext uri="{FF2B5EF4-FFF2-40B4-BE49-F238E27FC236}">
                <a16:creationId xmlns:a16="http://schemas.microsoft.com/office/drawing/2014/main" id="{7C4F7022-61F8-49EE-B280-1DD5143640DF}"/>
              </a:ext>
            </a:extLst>
          </p:cNvPr>
          <p:cNvSpPr/>
          <p:nvPr/>
        </p:nvSpPr>
        <p:spPr>
          <a:xfrm>
            <a:off x="2925076" y="5518150"/>
            <a:ext cx="5675459" cy="11777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正方形/長方形 6">
            <a:extLst>
              <a:ext uri="{FF2B5EF4-FFF2-40B4-BE49-F238E27FC236}">
                <a16:creationId xmlns:a16="http://schemas.microsoft.com/office/drawing/2014/main" id="{82C046C5-FB52-4A18-84C0-23F72BDAE3C8}"/>
              </a:ext>
            </a:extLst>
          </p:cNvPr>
          <p:cNvSpPr/>
          <p:nvPr/>
        </p:nvSpPr>
        <p:spPr>
          <a:xfrm>
            <a:off x="2925076" y="3929506"/>
            <a:ext cx="1701788" cy="21272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1978080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BFC3ED-8257-4E0C-861D-C8D3C67EABEE}"/>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2</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C9A401D2-A296-4A0A-91A6-9E51C0F5DEE3}"/>
              </a:ext>
            </a:extLst>
          </p:cNvPr>
          <p:cNvSpPr>
            <a:spLocks noGrp="1"/>
          </p:cNvSpPr>
          <p:nvPr>
            <p:ph idx="1"/>
          </p:nvPr>
        </p:nvSpPr>
        <p:spPr>
          <a:xfrm>
            <a:off x="838200" y="1799248"/>
            <a:ext cx="10515600" cy="4351338"/>
          </a:xfrm>
        </p:spPr>
        <p:txBody>
          <a:bodyPr>
            <a:normAutofit/>
          </a:bodyPr>
          <a:lstStyle/>
          <a:p>
            <a:r>
              <a:rPr kumimoji="1" lang="ja-JP" altLang="en-US" sz="2000">
                <a:latin typeface="ＭＳ ゴシック" panose="020B0609070205080204" pitchFamily="49" charset="-128"/>
              </a:rPr>
              <a:t>関数の実体があるものはテスト対象の</a:t>
            </a:r>
            <a:r>
              <a:rPr kumimoji="1" lang="en-US" altLang="ja-JP" sz="2000">
                <a:latin typeface="ＭＳ ゴシック" panose="020B0609070205080204" pitchFamily="49" charset="-128"/>
              </a:rPr>
              <a:t>C</a:t>
            </a:r>
            <a:r>
              <a:rPr kumimoji="1" lang="ja-JP" altLang="en-US" sz="2000">
                <a:latin typeface="ＭＳ ゴシック" panose="020B0609070205080204" pitchFamily="49" charset="-128"/>
              </a:rPr>
              <a:t>ソースファイルに記述された関数のみです。実体のない関数は、</a:t>
            </a:r>
            <a:r>
              <a:rPr kumimoji="1" lang="en-US" altLang="ja-JP" sz="2000">
                <a:latin typeface="ＭＳ ゴシック" panose="020B0609070205080204" pitchFamily="49" charset="-128"/>
              </a:rPr>
              <a:t>FFF</a:t>
            </a:r>
            <a:r>
              <a:rPr kumimoji="1" lang="ja-JP" altLang="en-US" sz="2000">
                <a:latin typeface="ＭＳ ゴシック" panose="020B0609070205080204" pitchFamily="49" charset="-128"/>
              </a:rPr>
              <a:t>で偽装関数宣言します。</a:t>
            </a:r>
            <a:endParaRPr kumimoji="1" lang="en-US" altLang="ja-JP" sz="2000">
              <a:latin typeface="ＭＳ ゴシック" panose="020B0609070205080204" pitchFamily="49" charset="-128"/>
            </a:endParaRPr>
          </a:p>
          <a:p>
            <a:pPr marL="0" indent="0">
              <a:buNone/>
            </a:pPr>
            <a:r>
              <a:rPr lang="ja-JP" altLang="en-US" sz="2000" b="0">
                <a:latin typeface="ＭＳ ゴシック" panose="020B0609070205080204" pitchFamily="49" charset="-128"/>
              </a:rPr>
              <a:t>       戻り値が</a:t>
            </a:r>
            <a:r>
              <a:rPr lang="en-US" altLang="ja-JP" sz="2000" b="0">
                <a:latin typeface="ＭＳ ゴシック" panose="020B0609070205080204" pitchFamily="49" charset="-128"/>
              </a:rPr>
              <a:t>void</a:t>
            </a:r>
            <a:r>
              <a:rPr lang="ja-JP" altLang="en-US" sz="2000" b="0">
                <a:latin typeface="ＭＳ ゴシック" panose="020B0609070205080204" pitchFamily="49" charset="-128"/>
              </a:rPr>
              <a:t>の場合</a:t>
            </a:r>
            <a:r>
              <a:rPr lang="en-US" altLang="ja-JP" sz="2000" b="0">
                <a:latin typeface="ＭＳ ゴシック" panose="020B0609070205080204" pitchFamily="49" charset="-128"/>
              </a:rPr>
              <a:t>:FAKE_VOID_FUNC(</a:t>
            </a:r>
            <a:r>
              <a:rPr lang="ja-JP" altLang="en-US" sz="2000" b="0">
                <a:latin typeface="ＭＳ ゴシック" panose="020B0609070205080204" pitchFamily="49" charset="-128"/>
              </a:rPr>
              <a:t>偽装する関数名</a:t>
            </a:r>
            <a:r>
              <a:rPr lang="en-US" altLang="ja-JP" sz="2000" b="0">
                <a:latin typeface="ＭＳ ゴシック" panose="020B0609070205080204" pitchFamily="49" charset="-128"/>
              </a:rPr>
              <a:t>,</a:t>
            </a:r>
            <a:r>
              <a:rPr lang="ja-JP" altLang="en-US" sz="2000" b="0">
                <a:latin typeface="ＭＳ ゴシック" panose="020B0609070205080204" pitchFamily="49" charset="-128"/>
              </a:rPr>
              <a:t>引数の型</a:t>
            </a:r>
            <a:r>
              <a:rPr lang="en-US" altLang="ja-JP" sz="2000" b="0">
                <a:latin typeface="ＭＳ ゴシック" panose="020B0609070205080204" pitchFamily="49" charset="-128"/>
              </a:rPr>
              <a:t>);</a:t>
            </a:r>
          </a:p>
          <a:p>
            <a:pPr marL="0" indent="0">
              <a:buNone/>
            </a:pPr>
            <a:r>
              <a:rPr lang="ja-JP" altLang="en-US" sz="2000" b="0">
                <a:latin typeface="ＭＳ ゴシック" panose="020B0609070205080204" pitchFamily="49" charset="-128"/>
              </a:rPr>
              <a:t>       戻り値がある場合</a:t>
            </a:r>
            <a:r>
              <a:rPr lang="en-US" altLang="ja-JP" sz="2000" b="0">
                <a:latin typeface="ＭＳ ゴシック" panose="020B0609070205080204" pitchFamily="49" charset="-128"/>
              </a:rPr>
              <a:t>:FAKE_VALUE_FUNC(</a:t>
            </a:r>
            <a:r>
              <a:rPr lang="ja-JP" altLang="en-US" sz="2000" b="0">
                <a:latin typeface="ＭＳ ゴシック" panose="020B0609070205080204" pitchFamily="49" charset="-128"/>
              </a:rPr>
              <a:t>戻り値の型</a:t>
            </a:r>
            <a:r>
              <a:rPr lang="en-US" altLang="ja-JP" sz="2000" b="0">
                <a:latin typeface="ＭＳ ゴシック" panose="020B0609070205080204" pitchFamily="49" charset="-128"/>
              </a:rPr>
              <a:t>,</a:t>
            </a:r>
            <a:r>
              <a:rPr lang="ja-JP" altLang="en-US" sz="2000" b="0">
                <a:latin typeface="ＭＳ ゴシック" panose="020B0609070205080204" pitchFamily="49" charset="-128"/>
              </a:rPr>
              <a:t>偽装する関数名</a:t>
            </a:r>
            <a:r>
              <a:rPr lang="en-US" altLang="ja-JP" sz="2000" b="0">
                <a:latin typeface="ＭＳ ゴシック" panose="020B0609070205080204" pitchFamily="49" charset="-128"/>
              </a:rPr>
              <a:t>,</a:t>
            </a:r>
            <a:r>
              <a:rPr lang="ja-JP" altLang="en-US" sz="2000" b="0">
                <a:latin typeface="ＭＳ ゴシック" panose="020B0609070205080204" pitchFamily="49" charset="-128"/>
              </a:rPr>
              <a:t>引数の型</a:t>
            </a:r>
            <a:r>
              <a:rPr lang="en-US" altLang="ja-JP" sz="2000" b="0">
                <a:latin typeface="ＭＳ ゴシック" panose="020B0609070205080204" pitchFamily="49" charset="-128"/>
              </a:rPr>
              <a:t>);</a:t>
            </a:r>
            <a:endParaRPr lang="ja-JP" altLang="en-US" sz="2000" b="0">
              <a:latin typeface="ＭＳ ゴシック" panose="020B0609070205080204" pitchFamily="49" charset="-128"/>
            </a:endParaRPr>
          </a:p>
        </p:txBody>
      </p:sp>
      <p:pic>
        <p:nvPicPr>
          <p:cNvPr id="5" name="図 4">
            <a:extLst>
              <a:ext uri="{FF2B5EF4-FFF2-40B4-BE49-F238E27FC236}">
                <a16:creationId xmlns:a16="http://schemas.microsoft.com/office/drawing/2014/main" id="{B3BA97EF-CE1E-43A6-A056-DEE148AEDAC6}"/>
              </a:ext>
            </a:extLst>
          </p:cNvPr>
          <p:cNvPicPr>
            <a:picLocks noChangeAspect="1"/>
          </p:cNvPicPr>
          <p:nvPr/>
        </p:nvPicPr>
        <p:blipFill>
          <a:blip r:embed="rId2"/>
          <a:stretch>
            <a:fillRect/>
          </a:stretch>
        </p:blipFill>
        <p:spPr>
          <a:xfrm>
            <a:off x="2730268" y="3407266"/>
            <a:ext cx="6731463" cy="2851880"/>
          </a:xfrm>
          <a:prstGeom prst="rect">
            <a:avLst/>
          </a:prstGeom>
        </p:spPr>
      </p:pic>
    </p:spTree>
    <p:extLst>
      <p:ext uri="{BB962C8B-B14F-4D97-AF65-F5344CB8AC3E}">
        <p14:creationId xmlns:p14="http://schemas.microsoft.com/office/powerpoint/2010/main" val="25454251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08780A-AAD3-443B-B119-A1923383988B}"/>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3</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2712929C-9B8F-4BA2-B267-9DC5C367D43C}"/>
              </a:ext>
            </a:extLst>
          </p:cNvPr>
          <p:cNvSpPr>
            <a:spLocks noGrp="1"/>
          </p:cNvSpPr>
          <p:nvPr>
            <p:ph idx="1"/>
          </p:nvPr>
        </p:nvSpPr>
        <p:spPr/>
        <p:txBody>
          <a:bodyPr/>
          <a:lstStyle/>
          <a:p>
            <a:pPr marL="0" indent="0">
              <a:buNone/>
            </a:pPr>
            <a:r>
              <a:rPr lang="ja-JP" altLang="en-US" b="0"/>
              <a:t>・</a:t>
            </a:r>
            <a:r>
              <a:rPr lang="en-US" altLang="ja-JP" b="0"/>
              <a:t>FFF</a:t>
            </a:r>
            <a:r>
              <a:rPr lang="ja-JP" altLang="en-US" b="0"/>
              <a:t>で偽装する関数は、テストケース実行前に初期化する。</a:t>
            </a:r>
            <a:endParaRPr lang="en-US" altLang="ja-JP" b="0"/>
          </a:p>
          <a:p>
            <a:pPr marL="0" indent="0">
              <a:buNone/>
            </a:pPr>
            <a:r>
              <a:rPr lang="en-US" altLang="ja-JP"/>
              <a:t>	</a:t>
            </a:r>
            <a:r>
              <a:rPr lang="ja-JP" altLang="en-US" sz="2000"/>
              <a:t>偽装</a:t>
            </a:r>
            <a:r>
              <a:rPr lang="ja-JP" altLang="en-US" sz="2000" b="0"/>
              <a:t>関数の初期化リスト</a:t>
            </a:r>
            <a:r>
              <a:rPr lang="en-US" altLang="ja-JP" sz="2000" b="0"/>
              <a:t>FFF_FAKE_LIST</a:t>
            </a:r>
            <a:r>
              <a:rPr lang="ja-JP" altLang="en-US" sz="2000" b="0"/>
              <a:t>の定義</a:t>
            </a:r>
            <a:r>
              <a:rPr lang="en-US" altLang="ja-JP" sz="2000" b="0"/>
              <a:t>:FAKE(</a:t>
            </a:r>
            <a:r>
              <a:rPr lang="ja-JP" altLang="en-US" sz="2000" b="0"/>
              <a:t>初期化する偽装関数名</a:t>
            </a:r>
            <a:r>
              <a:rPr lang="en-US" altLang="ja-JP" sz="2000" b="0"/>
              <a:t>)</a:t>
            </a:r>
            <a:endParaRPr kumimoji="1" lang="ja-JP" altLang="en-US"/>
          </a:p>
        </p:txBody>
      </p:sp>
      <p:pic>
        <p:nvPicPr>
          <p:cNvPr id="5" name="図 4">
            <a:extLst>
              <a:ext uri="{FF2B5EF4-FFF2-40B4-BE49-F238E27FC236}">
                <a16:creationId xmlns:a16="http://schemas.microsoft.com/office/drawing/2014/main" id="{B371188A-DED1-4E46-AB71-6F1610AAEB2B}"/>
              </a:ext>
            </a:extLst>
          </p:cNvPr>
          <p:cNvPicPr>
            <a:picLocks noChangeAspect="1"/>
          </p:cNvPicPr>
          <p:nvPr/>
        </p:nvPicPr>
        <p:blipFill>
          <a:blip r:embed="rId2"/>
          <a:stretch>
            <a:fillRect/>
          </a:stretch>
        </p:blipFill>
        <p:spPr>
          <a:xfrm>
            <a:off x="3237622" y="3258561"/>
            <a:ext cx="5716755" cy="2429007"/>
          </a:xfrm>
          <a:prstGeom prst="rect">
            <a:avLst/>
          </a:prstGeom>
        </p:spPr>
      </p:pic>
    </p:spTree>
    <p:extLst>
      <p:ext uri="{BB962C8B-B14F-4D97-AF65-F5344CB8AC3E}">
        <p14:creationId xmlns:p14="http://schemas.microsoft.com/office/powerpoint/2010/main" val="325475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2D722F-AC0D-46C2-B3B2-5506E295FDF3}"/>
              </a:ext>
            </a:extLst>
          </p:cNvPr>
          <p:cNvSpPr>
            <a:spLocks noGrp="1"/>
          </p:cNvSpPr>
          <p:nvPr>
            <p:ph type="title"/>
          </p:nvPr>
        </p:nvSpPr>
        <p:spPr/>
        <p:txBody>
          <a:bodyPr/>
          <a:lstStyle/>
          <a:p>
            <a:r>
              <a:rPr kumimoji="1" lang="ja-JP" altLang="en-US"/>
              <a:t>著作権表記</a:t>
            </a:r>
          </a:p>
        </p:txBody>
      </p:sp>
      <p:sp>
        <p:nvSpPr>
          <p:cNvPr id="3" name="コンテンツ プレースホルダー 2">
            <a:extLst>
              <a:ext uri="{FF2B5EF4-FFF2-40B4-BE49-F238E27FC236}">
                <a16:creationId xmlns:a16="http://schemas.microsoft.com/office/drawing/2014/main" id="{5967924C-61D0-4521-9030-7CA196A65EEE}"/>
              </a:ext>
            </a:extLst>
          </p:cNvPr>
          <p:cNvSpPr>
            <a:spLocks noGrp="1"/>
          </p:cNvSpPr>
          <p:nvPr>
            <p:ph idx="1"/>
          </p:nvPr>
        </p:nvSpPr>
        <p:spPr/>
        <p:txBody>
          <a:bodyPr>
            <a:normAutofit/>
          </a:bodyPr>
          <a:lstStyle/>
          <a:p>
            <a:r>
              <a:rPr kumimoji="1" lang="ja-JP" altLang="en-US" sz="2000"/>
              <a:t>本資料は、名古屋大学情報学研究科附属組込みシステム研究センター</a:t>
            </a:r>
            <a:r>
              <a:rPr kumimoji="1" lang="en-US" altLang="ja-JP" sz="2000"/>
              <a:t>(NCES)</a:t>
            </a:r>
            <a:r>
              <a:rPr kumimoji="1" lang="ja-JP" altLang="en-US" sz="2000"/>
              <a:t>の「組込みソフトウェア開発技術の基礎」</a:t>
            </a:r>
            <a:r>
              <a:rPr kumimoji="1" lang="en-US" altLang="ja-JP" sz="2000"/>
              <a:t>(</a:t>
            </a:r>
            <a:r>
              <a:rPr kumimoji="1" lang="ja-JP" altLang="en-US" sz="2000"/>
              <a:t>以降、「組込みソフトウェア開発技術の基礎」と略</a:t>
            </a:r>
            <a:r>
              <a:rPr kumimoji="1" lang="en-US" altLang="ja-JP" sz="2000"/>
              <a:t>)</a:t>
            </a:r>
            <a:r>
              <a:rPr kumimoji="1" lang="ja-JP" altLang="en-US" sz="2000"/>
              <a:t> を改変・再配布する形になるため、著作権を以下のとおり示します。 </a:t>
            </a:r>
          </a:p>
        </p:txBody>
      </p:sp>
      <p:pic>
        <p:nvPicPr>
          <p:cNvPr id="4" name="コンテンツ プレースホルダー 4">
            <a:extLst>
              <a:ext uri="{FF2B5EF4-FFF2-40B4-BE49-F238E27FC236}">
                <a16:creationId xmlns:a16="http://schemas.microsoft.com/office/drawing/2014/main" id="{29294A5B-5F72-47B5-95C1-7B23D788BB75}"/>
              </a:ext>
            </a:extLst>
          </p:cNvPr>
          <p:cNvPicPr>
            <a:picLocks noChangeAspect="1"/>
          </p:cNvPicPr>
          <p:nvPr/>
        </p:nvPicPr>
        <p:blipFill>
          <a:blip r:embed="rId2"/>
          <a:stretch>
            <a:fillRect/>
          </a:stretch>
        </p:blipFill>
        <p:spPr>
          <a:xfrm>
            <a:off x="3214940" y="2747779"/>
            <a:ext cx="5762120" cy="3816691"/>
          </a:xfrm>
          <a:prstGeom prst="rect">
            <a:avLst/>
          </a:prstGeom>
        </p:spPr>
      </p:pic>
    </p:spTree>
    <p:extLst>
      <p:ext uri="{BB962C8B-B14F-4D97-AF65-F5344CB8AC3E}">
        <p14:creationId xmlns:p14="http://schemas.microsoft.com/office/powerpoint/2010/main" val="445601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4F1F9D-1C6A-4667-A13D-D34C2669D614}"/>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4</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CACD1928-2152-4E07-8CD4-47F20FC1564D}"/>
              </a:ext>
            </a:extLst>
          </p:cNvPr>
          <p:cNvSpPr>
            <a:spLocks noGrp="1"/>
          </p:cNvSpPr>
          <p:nvPr>
            <p:ph idx="1"/>
          </p:nvPr>
        </p:nvSpPr>
        <p:spPr/>
        <p:txBody>
          <a:bodyPr/>
          <a:lstStyle/>
          <a:p>
            <a:r>
              <a:rPr kumimoji="1" lang="ja-JP" altLang="en-US" sz="2000"/>
              <a:t>テストケースの初期化と後処理</a:t>
            </a:r>
            <a:endParaRPr kumimoji="1" lang="en-US" altLang="ja-JP" sz="2000"/>
          </a:p>
          <a:p>
            <a:pPr marL="457200" lvl="1" indent="0">
              <a:buNone/>
            </a:pPr>
            <a:r>
              <a:rPr kumimoji="1" lang="en-US" altLang="ja-JP" sz="1400"/>
              <a:t>SetUp</a:t>
            </a:r>
            <a:r>
              <a:rPr kumimoji="1" lang="ja-JP" altLang="en-US" sz="1400"/>
              <a:t>は</a:t>
            </a:r>
            <a:r>
              <a:rPr kumimoji="1" lang="en-US" altLang="ja-JP" sz="1400"/>
              <a:t>TEST_F</a:t>
            </a:r>
            <a:r>
              <a:rPr kumimoji="1" lang="ja-JP" altLang="en-US" sz="1400"/>
              <a:t>で記述された各テストケースの実行前の処理、</a:t>
            </a:r>
            <a:r>
              <a:rPr kumimoji="1" lang="en-US" altLang="ja-JP" sz="1400"/>
              <a:t>TearDown</a:t>
            </a:r>
            <a:r>
              <a:rPr kumimoji="1" lang="ja-JP" altLang="en-US" sz="1400"/>
              <a:t>が各テストケースの実行後の処理となります。</a:t>
            </a:r>
            <a:endParaRPr kumimoji="1" lang="en-US" altLang="ja-JP" sz="1400"/>
          </a:p>
          <a:p>
            <a:pPr marL="457200" lvl="1" indent="0">
              <a:buNone/>
            </a:pPr>
            <a:r>
              <a:rPr kumimoji="1" lang="ja-JP" altLang="en-US" sz="1400"/>
              <a:t>テスト対象、及びテストケースはグローバル変数を使用しています。</a:t>
            </a:r>
          </a:p>
          <a:p>
            <a:pPr marL="457200" lvl="1" indent="0">
              <a:buNone/>
            </a:pPr>
            <a:r>
              <a:rPr kumimoji="1" lang="ja-JP" altLang="en-US" sz="1400"/>
              <a:t>よって、マルチスレッド環境下で複数のテストケースが同時実行された場合、グローバル変数のアクセスでテストが破綻する恐れがあります。</a:t>
            </a:r>
          </a:p>
          <a:p>
            <a:pPr marL="457200" lvl="1" indent="0">
              <a:buNone/>
            </a:pPr>
            <a:r>
              <a:rPr kumimoji="1" lang="ja-JP" altLang="en-US" sz="1400"/>
              <a:t>複数のテストケースを同時実行することは無いとは思いますが、 保険として</a:t>
            </a:r>
            <a:r>
              <a:rPr kumimoji="1" lang="en-US" altLang="ja-JP" sz="1400"/>
              <a:t>mutex</a:t>
            </a:r>
            <a:r>
              <a:rPr kumimoji="1" lang="ja-JP" altLang="en-US" sz="1400"/>
              <a:t>にてテストケースを逐次実行するようにしました。</a:t>
            </a:r>
          </a:p>
          <a:p>
            <a:endParaRPr kumimoji="1" lang="ja-JP" altLang="en-US"/>
          </a:p>
        </p:txBody>
      </p:sp>
      <p:pic>
        <p:nvPicPr>
          <p:cNvPr id="5" name="図 4">
            <a:extLst>
              <a:ext uri="{FF2B5EF4-FFF2-40B4-BE49-F238E27FC236}">
                <a16:creationId xmlns:a16="http://schemas.microsoft.com/office/drawing/2014/main" id="{98EA80DF-C8AA-463A-97F3-964A29093F75}"/>
              </a:ext>
            </a:extLst>
          </p:cNvPr>
          <p:cNvPicPr>
            <a:picLocks noChangeAspect="1"/>
          </p:cNvPicPr>
          <p:nvPr/>
        </p:nvPicPr>
        <p:blipFill>
          <a:blip r:embed="rId2"/>
          <a:stretch>
            <a:fillRect/>
          </a:stretch>
        </p:blipFill>
        <p:spPr>
          <a:xfrm>
            <a:off x="3333364" y="3595328"/>
            <a:ext cx="5525271" cy="2581635"/>
          </a:xfrm>
          <a:prstGeom prst="rect">
            <a:avLst/>
          </a:prstGeom>
        </p:spPr>
      </p:pic>
    </p:spTree>
    <p:extLst>
      <p:ext uri="{BB962C8B-B14F-4D97-AF65-F5344CB8AC3E}">
        <p14:creationId xmlns:p14="http://schemas.microsoft.com/office/powerpoint/2010/main" val="3140410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F0D2A9-8587-4DC8-8E29-605D459754C9}"/>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813E963A-3D47-46D1-BA06-2AC6B5A8FF8E}"/>
              </a:ext>
            </a:extLst>
          </p:cNvPr>
          <p:cNvSpPr>
            <a:spLocks noGrp="1"/>
          </p:cNvSpPr>
          <p:nvPr>
            <p:ph idx="1"/>
          </p:nvPr>
        </p:nvSpPr>
        <p:spPr/>
        <p:txBody>
          <a:bodyPr>
            <a:normAutofit/>
          </a:bodyPr>
          <a:lstStyle/>
          <a:p>
            <a:r>
              <a:rPr lang="ja-JP" altLang="en-US" sz="2000" b="0"/>
              <a:t>テストケースの追加の方法</a:t>
            </a:r>
            <a:endParaRPr lang="en-US" altLang="ja-JP" sz="2000" b="0"/>
          </a:p>
          <a:p>
            <a:pPr marL="0" indent="0">
              <a:buNone/>
            </a:pPr>
            <a:r>
              <a:rPr lang="en-US" altLang="ja-JP" sz="2000" b="0"/>
              <a:t>  TEST_F(</a:t>
            </a:r>
            <a:r>
              <a:rPr lang="ja-JP" altLang="en-US" sz="2000" b="0"/>
              <a:t>テストグループ名</a:t>
            </a:r>
            <a:r>
              <a:rPr lang="en-US" altLang="ja-JP" sz="2000" b="0"/>
              <a:t>,</a:t>
            </a:r>
            <a:r>
              <a:rPr lang="ja-JP" altLang="en-US" sz="2000" b="0"/>
              <a:t>テスト名称</a:t>
            </a:r>
            <a:r>
              <a:rPr lang="en-US" altLang="ja-JP" sz="2000" b="0"/>
              <a:t>)</a:t>
            </a:r>
            <a:r>
              <a:rPr lang="ja-JP" altLang="en-US" sz="2000" b="0"/>
              <a:t>でテストケースを追加していきます。</a:t>
            </a:r>
            <a:r>
              <a:rPr lang="en-US" altLang="ja-JP" sz="2000" b="0"/>
              <a:t> </a:t>
            </a:r>
          </a:p>
          <a:p>
            <a:pPr marL="0" indent="0">
              <a:buNone/>
            </a:pPr>
            <a:r>
              <a:rPr lang="en-US" altLang="ja-JP" sz="2000" b="0"/>
              <a:t>  TEST_F</a:t>
            </a:r>
            <a:r>
              <a:rPr lang="ja-JP" altLang="en-US" sz="2000" b="0"/>
              <a:t>は</a:t>
            </a:r>
            <a:r>
              <a:rPr lang="en-US" altLang="ja-JP" sz="2000" b="0"/>
              <a:t>GoogleTest</a:t>
            </a:r>
            <a:r>
              <a:rPr lang="ja-JP" altLang="en-US" sz="2000" b="0"/>
              <a:t>のマクロで、複数のテストケースで同じデータ設定を使う際に使用します。</a:t>
            </a:r>
            <a:endParaRPr lang="en-US" altLang="ja-JP" sz="2000" b="0"/>
          </a:p>
          <a:p>
            <a:pPr marL="0" indent="0">
              <a:buNone/>
            </a:pPr>
            <a:r>
              <a:rPr lang="en-US" altLang="ja-JP" sz="2000" b="0"/>
              <a:t>  EXPECT_EQ</a:t>
            </a:r>
            <a:r>
              <a:rPr lang="ja-JP" altLang="en-US" sz="2000" b="0"/>
              <a:t>は </a:t>
            </a:r>
            <a:r>
              <a:rPr lang="en-US" altLang="ja-JP" sz="2000" b="0"/>
              <a:t>GoogleTest</a:t>
            </a:r>
            <a:r>
              <a:rPr lang="ja-JP" altLang="en-US" sz="2000"/>
              <a:t>の判定文</a:t>
            </a:r>
            <a:r>
              <a:rPr lang="ja-JP" altLang="en-US" sz="2000" b="0"/>
              <a:t>で、</a:t>
            </a:r>
            <a:r>
              <a:rPr lang="en-US" altLang="ja-JP" sz="2000" b="0"/>
              <a:t>1</a:t>
            </a:r>
            <a:r>
              <a:rPr lang="ja-JP" altLang="en-US" sz="2000" b="0"/>
              <a:t>つ目の引数に</a:t>
            </a:r>
            <a:r>
              <a:rPr lang="ja-JP" altLang="en-US" sz="2000"/>
              <a:t>期待値</a:t>
            </a:r>
            <a:r>
              <a:rPr lang="ja-JP" altLang="en-US" sz="2000" b="0"/>
              <a:t>、</a:t>
            </a:r>
            <a:r>
              <a:rPr lang="en-US" altLang="ja-JP" sz="2000" b="0"/>
              <a:t>2</a:t>
            </a:r>
            <a:r>
              <a:rPr lang="ja-JP" altLang="en-US" sz="2000" b="0"/>
              <a:t>つ目の引数に</a:t>
            </a:r>
            <a:r>
              <a:rPr lang="ja-JP" altLang="en-US" sz="2000"/>
              <a:t>検証対象</a:t>
            </a:r>
            <a:r>
              <a:rPr lang="ja-JP" altLang="en-US" sz="2000" b="0"/>
              <a:t>を記述します。主な判定文を</a:t>
            </a:r>
            <a:r>
              <a:rPr lang="ja-JP" altLang="en-US" sz="2000"/>
              <a:t>次ページ以降に記載します。</a:t>
            </a:r>
            <a:endParaRPr lang="en-US" altLang="ja-JP" sz="2000" b="0"/>
          </a:p>
        </p:txBody>
      </p:sp>
      <p:pic>
        <p:nvPicPr>
          <p:cNvPr id="5" name="図 4">
            <a:extLst>
              <a:ext uri="{FF2B5EF4-FFF2-40B4-BE49-F238E27FC236}">
                <a16:creationId xmlns:a16="http://schemas.microsoft.com/office/drawing/2014/main" id="{EC2EC3FD-9C2A-43A0-8235-B9C746D59383}"/>
              </a:ext>
            </a:extLst>
          </p:cNvPr>
          <p:cNvPicPr>
            <a:picLocks noChangeAspect="1"/>
          </p:cNvPicPr>
          <p:nvPr/>
        </p:nvPicPr>
        <p:blipFill>
          <a:blip r:embed="rId2"/>
          <a:stretch>
            <a:fillRect/>
          </a:stretch>
        </p:blipFill>
        <p:spPr>
          <a:xfrm>
            <a:off x="2337863" y="4001294"/>
            <a:ext cx="7516274" cy="2553056"/>
          </a:xfrm>
          <a:prstGeom prst="rect">
            <a:avLst/>
          </a:prstGeom>
        </p:spPr>
      </p:pic>
    </p:spTree>
    <p:extLst>
      <p:ext uri="{BB962C8B-B14F-4D97-AF65-F5344CB8AC3E}">
        <p14:creationId xmlns:p14="http://schemas.microsoft.com/office/powerpoint/2010/main" val="3730832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25DEBA-7DEF-4E7B-B75F-91881A7863E9}"/>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6</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B9D63320-577A-4D21-8267-506731FA0F78}"/>
              </a:ext>
            </a:extLst>
          </p:cNvPr>
          <p:cNvSpPr>
            <a:spLocks noGrp="1"/>
          </p:cNvSpPr>
          <p:nvPr>
            <p:ph idx="1"/>
          </p:nvPr>
        </p:nvSpPr>
        <p:spPr/>
        <p:txBody>
          <a:bodyPr>
            <a:normAutofit fontScale="85000" lnSpcReduction="20000"/>
          </a:bodyPr>
          <a:lstStyle/>
          <a:p>
            <a:pPr marL="0" indent="0">
              <a:lnSpc>
                <a:spcPct val="110000"/>
              </a:lnSpc>
              <a:buNone/>
            </a:pPr>
            <a:r>
              <a:rPr lang="ja-JP" altLang="en-US">
                <a:latin typeface="ＭＳ ゴシック" panose="020B0609070205080204" pitchFamily="49" charset="-128"/>
              </a:rPr>
              <a:t>・</a:t>
            </a:r>
            <a:r>
              <a:rPr lang="en-US" altLang="ja-JP">
                <a:latin typeface="ＭＳ ゴシック" panose="020B0609070205080204" pitchFamily="49" charset="-128"/>
              </a:rPr>
              <a:t>GoogleTest</a:t>
            </a:r>
            <a:r>
              <a:rPr lang="ja-JP" altLang="en-US">
                <a:latin typeface="ＭＳ ゴシック" panose="020B0609070205080204" pitchFamily="49" charset="-128"/>
              </a:rPr>
              <a:t>の判定文について</a:t>
            </a:r>
            <a:endParaRPr lang="en-US" altLang="ja-JP">
              <a:latin typeface="ＭＳ ゴシック" panose="020B0609070205080204" pitchFamily="49" charset="-128"/>
            </a:endParaRPr>
          </a:p>
          <a:p>
            <a:pPr marL="0" indent="0" eaLnBrk="1" fontAlgn="t" hangingPunct="1">
              <a:lnSpc>
                <a:spcPct val="110000"/>
              </a:lnSpc>
              <a:buNone/>
            </a:pPr>
            <a:r>
              <a:rPr lang="en-US" altLang="ja-JP">
                <a:latin typeface="ＭＳ ゴシック" panose="020B0609070205080204" pitchFamily="49" charset="-128"/>
              </a:rPr>
              <a:t>GoogleTest</a:t>
            </a:r>
            <a:r>
              <a:rPr lang="ja-JP" altLang="en-US">
                <a:latin typeface="ＭＳ ゴシック" panose="020B0609070205080204" pitchFamily="49" charset="-128"/>
              </a:rPr>
              <a:t>では、判定文を生成するマクロを用いてテストの成功</a:t>
            </a:r>
            <a:r>
              <a:rPr lang="en-US" altLang="ja-JP">
                <a:latin typeface="ＭＳ ゴシック" panose="020B0609070205080204" pitchFamily="49" charset="-128"/>
              </a:rPr>
              <a:t>/</a:t>
            </a:r>
            <a:r>
              <a:rPr lang="ja-JP" altLang="en-US">
                <a:latin typeface="ＭＳ ゴシック" panose="020B0609070205080204" pitchFamily="49" charset="-128"/>
              </a:rPr>
              <a:t>失敗を判定します。本資料では主な判定文として</a:t>
            </a:r>
            <a:r>
              <a:rPr lang="en-US" altLang="ja-JP">
                <a:latin typeface="ＭＳ ゴシック" panose="020B0609070205080204" pitchFamily="49" charset="-128"/>
              </a:rPr>
              <a:t>TRUE/FALSE</a:t>
            </a:r>
            <a:r>
              <a:rPr lang="ja-JP" altLang="en-US">
                <a:latin typeface="ＭＳ ゴシック" panose="020B0609070205080204" pitchFamily="49" charset="-128"/>
              </a:rPr>
              <a:t>の判定と</a:t>
            </a:r>
            <a:r>
              <a:rPr lang="en-US" altLang="ja-JP">
                <a:latin typeface="ＭＳ ゴシック" panose="020B0609070205080204" pitchFamily="49" charset="-128"/>
              </a:rPr>
              <a:t>2</a:t>
            </a:r>
            <a:r>
              <a:rPr lang="ja-JP" altLang="en-US">
                <a:latin typeface="ＭＳ ゴシック" panose="020B0609070205080204" pitchFamily="49" charset="-128"/>
              </a:rPr>
              <a:t>値の判定のみ掲載しますが、他にも文字列の比較等の判定文があります。詳細は</a:t>
            </a:r>
            <a:r>
              <a:rPr lang="en-US" altLang="ja-JP">
                <a:latin typeface="ＭＳ ゴシック" panose="020B0609070205080204" pitchFamily="49" charset="-128"/>
              </a:rPr>
              <a:t>Google Test </a:t>
            </a:r>
            <a:r>
              <a:rPr lang="ja-JP" altLang="en-US">
                <a:latin typeface="ＭＳ ゴシック" panose="020B0609070205080204" pitchFamily="49" charset="-128"/>
              </a:rPr>
              <a:t>ドキュメント日本語訳</a:t>
            </a:r>
            <a:r>
              <a:rPr lang="en-US" altLang="ja-JP" sz="1900" b="0">
                <a:latin typeface="ＭＳ ゴシック" panose="020B0609070205080204" pitchFamily="49" charset="-128"/>
                <a:hlinkClick r:id="rId2"/>
              </a:rPr>
              <a:t>http://opencv.jp/googletestdocs/index.html</a:t>
            </a:r>
            <a:r>
              <a:rPr lang="ja-JP" altLang="en-US">
                <a:latin typeface="ＭＳ ゴシック" panose="020B0609070205080204" pitchFamily="49" charset="-128"/>
              </a:rPr>
              <a:t>を参照願います。</a:t>
            </a:r>
            <a:endParaRPr lang="en-US" altLang="ja-JP">
              <a:latin typeface="ＭＳ ゴシック" panose="020B0609070205080204" pitchFamily="49" charset="-128"/>
            </a:endParaRPr>
          </a:p>
          <a:p>
            <a:pPr marL="0" indent="0">
              <a:lnSpc>
                <a:spcPct val="110000"/>
              </a:lnSpc>
              <a:buNone/>
            </a:pPr>
            <a:endParaRPr lang="en-US" altLang="ja-JP" b="0">
              <a:latin typeface="ＭＳ ゴシック" panose="020B0609070205080204" pitchFamily="49" charset="-128"/>
            </a:endParaRPr>
          </a:p>
          <a:p>
            <a:pPr marL="0" indent="0">
              <a:lnSpc>
                <a:spcPct val="110000"/>
              </a:lnSpc>
              <a:buNone/>
            </a:pPr>
            <a:r>
              <a:rPr lang="ja-JP" altLang="en-US" b="0">
                <a:latin typeface="ＭＳ ゴシック" panose="020B0609070205080204" pitchFamily="49" charset="-128"/>
              </a:rPr>
              <a:t>・</a:t>
            </a:r>
            <a:r>
              <a:rPr lang="ja-JP" altLang="en-US">
                <a:latin typeface="ＭＳ ゴシック" panose="020B0609070205080204" pitchFamily="49" charset="-128"/>
              </a:rPr>
              <a:t>判定文の使い分け方</a:t>
            </a:r>
            <a:endParaRPr lang="ja-JP" altLang="en-US" b="0">
              <a:latin typeface="ＭＳ ゴシック" panose="020B0609070205080204" pitchFamily="49" charset="-128"/>
            </a:endParaRPr>
          </a:p>
          <a:p>
            <a:pPr marL="0" indent="0">
              <a:lnSpc>
                <a:spcPct val="110000"/>
              </a:lnSpc>
              <a:buNone/>
            </a:pPr>
            <a:r>
              <a:rPr lang="ja-JP" altLang="en-US" b="0">
                <a:latin typeface="ＭＳ ゴシック" panose="020B0609070205080204" pitchFamily="49" charset="-128"/>
              </a:rPr>
              <a:t>判定文は、</a:t>
            </a:r>
            <a:r>
              <a:rPr lang="en-US" altLang="ja-JP" b="0">
                <a:latin typeface="ＭＳ ゴシック" panose="020B0609070205080204" pitchFamily="49" charset="-128"/>
              </a:rPr>
              <a:t>ASSERT_*</a:t>
            </a:r>
            <a:r>
              <a:rPr lang="ja-JP" altLang="en-US" b="0">
                <a:latin typeface="ＭＳ ゴシック" panose="020B0609070205080204" pitchFamily="49" charset="-128"/>
              </a:rPr>
              <a:t>と</a:t>
            </a:r>
            <a:r>
              <a:rPr lang="en-US" altLang="ja-JP" b="0">
                <a:latin typeface="ＭＳ ゴシック" panose="020B0609070205080204" pitchFamily="49" charset="-128"/>
              </a:rPr>
              <a:t>EXPECT_*</a:t>
            </a:r>
            <a:r>
              <a:rPr lang="ja-JP" altLang="en-US" b="0">
                <a:latin typeface="ＭＳ ゴシック" panose="020B0609070205080204" pitchFamily="49" charset="-128"/>
              </a:rPr>
              <a:t>の</a:t>
            </a:r>
            <a:r>
              <a:rPr lang="en-US" altLang="ja-JP" b="0">
                <a:latin typeface="ＭＳ ゴシック" panose="020B0609070205080204" pitchFamily="49" charset="-128"/>
              </a:rPr>
              <a:t>2</a:t>
            </a:r>
            <a:r>
              <a:rPr lang="ja-JP" altLang="en-US" b="0">
                <a:latin typeface="ＭＳ ゴシック" panose="020B0609070205080204" pitchFamily="49" charset="-128"/>
              </a:rPr>
              <a:t>種類に大別されます。</a:t>
            </a:r>
          </a:p>
          <a:p>
            <a:pPr marL="0" indent="0">
              <a:lnSpc>
                <a:spcPct val="110000"/>
              </a:lnSpc>
              <a:buNone/>
            </a:pPr>
            <a:r>
              <a:rPr lang="en-US" altLang="ja-JP" b="0">
                <a:latin typeface="ＭＳ ゴシック" panose="020B0609070205080204" pitchFamily="49" charset="-128"/>
              </a:rPr>
              <a:t>ASSERT_*</a:t>
            </a:r>
            <a:r>
              <a:rPr lang="ja-JP" altLang="en-US" b="0">
                <a:latin typeface="ＭＳ ゴシック" panose="020B0609070205080204" pitchFamily="49" charset="-128"/>
              </a:rPr>
              <a:t>は、判定条件が失敗の時、実行中のテストケースを中断し、</a:t>
            </a:r>
            <a:r>
              <a:rPr lang="ja-JP" altLang="en-US" b="1">
                <a:latin typeface="ＭＳ ゴシック" panose="020B0609070205080204" pitchFamily="49" charset="-128"/>
              </a:rPr>
              <a:t>次のテストケースを実行</a:t>
            </a:r>
            <a:r>
              <a:rPr lang="ja-JP" altLang="en-US" b="0">
                <a:latin typeface="ＭＳ ゴシック" panose="020B0609070205080204" pitchFamily="49" charset="-128"/>
              </a:rPr>
              <a:t>します。</a:t>
            </a:r>
            <a:endParaRPr lang="en-US" altLang="ja-JP" b="0">
              <a:latin typeface="ＭＳ ゴシック" panose="020B0609070205080204" pitchFamily="49" charset="-128"/>
            </a:endParaRPr>
          </a:p>
          <a:p>
            <a:endParaRPr kumimoji="1" lang="ja-JP" altLang="en-US">
              <a:latin typeface="ＭＳ ゴシック" panose="020B0609070205080204" pitchFamily="49" charset="-128"/>
            </a:endParaRPr>
          </a:p>
        </p:txBody>
      </p:sp>
    </p:spTree>
    <p:extLst>
      <p:ext uri="{BB962C8B-B14F-4D97-AF65-F5344CB8AC3E}">
        <p14:creationId xmlns:p14="http://schemas.microsoft.com/office/powerpoint/2010/main" val="14568257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2F132F-7A12-4AB0-9939-53AFD7396469}"/>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7</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BF7FB19D-6366-4BC4-9D13-CEDA993521EE}"/>
              </a:ext>
            </a:extLst>
          </p:cNvPr>
          <p:cNvSpPr>
            <a:spLocks noGrp="1"/>
          </p:cNvSpPr>
          <p:nvPr>
            <p:ph idx="1"/>
          </p:nvPr>
        </p:nvSpPr>
        <p:spPr/>
        <p:txBody>
          <a:bodyPr>
            <a:normAutofit fontScale="70000" lnSpcReduction="20000"/>
          </a:bodyPr>
          <a:lstStyle/>
          <a:p>
            <a:pPr marL="0" indent="0">
              <a:lnSpc>
                <a:spcPct val="120000"/>
              </a:lnSpc>
              <a:buNone/>
            </a:pPr>
            <a:r>
              <a:rPr lang="en-US" altLang="ja-JP">
                <a:latin typeface="ＭＳ ゴシック" panose="020B0609070205080204" pitchFamily="49" charset="-128"/>
              </a:rPr>
              <a:t>EXPECT_*</a:t>
            </a:r>
            <a:r>
              <a:rPr lang="ja-JP" altLang="en-US">
                <a:latin typeface="ＭＳ ゴシック" panose="020B0609070205080204" pitchFamily="49" charset="-128"/>
              </a:rPr>
              <a:t>は、判定条件が失敗の時でもテストを中断せず、次のテストを実行します。</a:t>
            </a:r>
          </a:p>
          <a:p>
            <a:pPr marL="0" indent="0">
              <a:lnSpc>
                <a:spcPct val="120000"/>
              </a:lnSpc>
              <a:buNone/>
            </a:pPr>
            <a:r>
              <a:rPr lang="ja-JP" altLang="en-US">
                <a:latin typeface="ＭＳ ゴシック" panose="020B0609070205080204" pitchFamily="49" charset="-128"/>
              </a:rPr>
              <a:t>通常は</a:t>
            </a:r>
            <a:r>
              <a:rPr lang="en-US" altLang="ja-JP">
                <a:latin typeface="ＭＳ ゴシック" panose="020B0609070205080204" pitchFamily="49" charset="-128"/>
              </a:rPr>
              <a:t>1</a:t>
            </a:r>
            <a:r>
              <a:rPr lang="ja-JP" altLang="en-US">
                <a:latin typeface="ＭＳ ゴシック" panose="020B0609070205080204" pitchFamily="49" charset="-128"/>
              </a:rPr>
              <a:t>度のテストで複数の失敗を検出できる</a:t>
            </a:r>
            <a:r>
              <a:rPr lang="en-US" altLang="ja-JP">
                <a:latin typeface="ＭＳ ゴシック" panose="020B0609070205080204" pitchFamily="49" charset="-128"/>
              </a:rPr>
              <a:t>EXPECT_*</a:t>
            </a:r>
            <a:r>
              <a:rPr lang="ja-JP" altLang="en-US">
                <a:latin typeface="ＭＳ ゴシック" panose="020B0609070205080204" pitchFamily="49" charset="-128"/>
              </a:rPr>
              <a:t>が便利です。</a:t>
            </a:r>
            <a:endParaRPr lang="en-US" altLang="ja-JP">
              <a:latin typeface="ＭＳ ゴシック" panose="020B0609070205080204" pitchFamily="49" charset="-128"/>
            </a:endParaRPr>
          </a:p>
          <a:p>
            <a:pPr marL="0" indent="0">
              <a:lnSpc>
                <a:spcPct val="120000"/>
              </a:lnSpc>
              <a:buNone/>
            </a:pPr>
            <a:endParaRPr lang="en-US" altLang="ja-JP" b="0">
              <a:latin typeface="ＭＳ ゴシック" panose="020B0609070205080204" pitchFamily="49" charset="-128"/>
            </a:endParaRPr>
          </a:p>
          <a:p>
            <a:pPr marL="0" indent="0">
              <a:lnSpc>
                <a:spcPct val="120000"/>
              </a:lnSpc>
              <a:buNone/>
            </a:pPr>
            <a:r>
              <a:rPr lang="ja-JP" altLang="en-US" b="0">
                <a:latin typeface="ＭＳ ゴシック" panose="020B0609070205080204" pitchFamily="49" charset="-128"/>
              </a:rPr>
              <a:t>・</a:t>
            </a:r>
            <a:r>
              <a:rPr lang="en-US" altLang="ja-JP" b="0">
                <a:latin typeface="ＭＳ ゴシック" panose="020B0609070205080204" pitchFamily="49" charset="-128"/>
              </a:rPr>
              <a:t>ASSERT_*</a:t>
            </a:r>
            <a:r>
              <a:rPr lang="ja-JP" altLang="en-US" b="0">
                <a:latin typeface="ＭＳ ゴシック" panose="020B0609070205080204" pitchFamily="49" charset="-128"/>
              </a:rPr>
              <a:t>が役に立つケース</a:t>
            </a:r>
            <a:endParaRPr lang="en-US" altLang="ja-JP" b="0">
              <a:latin typeface="ＭＳ ゴシック" panose="020B0609070205080204" pitchFamily="49" charset="-128"/>
            </a:endParaRPr>
          </a:p>
          <a:p>
            <a:pPr marL="0" indent="0">
              <a:lnSpc>
                <a:spcPct val="120000"/>
              </a:lnSpc>
              <a:buNone/>
            </a:pPr>
            <a:r>
              <a:rPr lang="ja-JP" altLang="en-US">
                <a:latin typeface="ＭＳ ゴシック" panose="020B0609070205080204" pitchFamily="49" charset="-128"/>
              </a:rPr>
              <a:t>①プロジェクトの規定上、</a:t>
            </a:r>
            <a:r>
              <a:rPr lang="en-US" altLang="ja-JP">
                <a:latin typeface="ＭＳ ゴシック" panose="020B0609070205080204" pitchFamily="49" charset="-128"/>
              </a:rPr>
              <a:t>1</a:t>
            </a:r>
            <a:r>
              <a:rPr lang="ja-JP" altLang="en-US">
                <a:latin typeface="ＭＳ ゴシック" panose="020B0609070205080204" pitchFamily="49" charset="-128"/>
              </a:rPr>
              <a:t>つでもエラーを検出したテストケースはテストのやり直しになる。</a:t>
            </a:r>
            <a:endParaRPr lang="en-US" altLang="ja-JP">
              <a:latin typeface="ＭＳ ゴシック" panose="020B0609070205080204" pitchFamily="49" charset="-128"/>
            </a:endParaRPr>
          </a:p>
          <a:p>
            <a:pPr marL="0" indent="0">
              <a:lnSpc>
                <a:spcPct val="120000"/>
              </a:lnSpc>
              <a:buNone/>
            </a:pPr>
            <a:r>
              <a:rPr lang="ja-JP" altLang="en-US">
                <a:latin typeface="ＭＳ ゴシック" panose="020B0609070205080204" pitchFamily="49" charset="-128"/>
              </a:rPr>
              <a:t>②テスト対象のアルゴリズムの性質上、エラー検出後のテストは無意味なものとなる。</a:t>
            </a:r>
            <a:endParaRPr lang="en-US" altLang="ja-JP" b="0">
              <a:latin typeface="ＭＳ ゴシック" panose="020B0609070205080204" pitchFamily="49" charset="-128"/>
            </a:endParaRPr>
          </a:p>
          <a:p>
            <a:pPr marL="0" indent="0">
              <a:lnSpc>
                <a:spcPct val="120000"/>
              </a:lnSpc>
              <a:buNone/>
            </a:pPr>
            <a:endParaRPr kumimoji="1" lang="en-US" altLang="ja-JP" b="0">
              <a:latin typeface="ＭＳ ゴシック" panose="020B0609070205080204" pitchFamily="49" charset="-128"/>
            </a:endParaRPr>
          </a:p>
          <a:p>
            <a:pPr marL="0" indent="0">
              <a:lnSpc>
                <a:spcPct val="120000"/>
              </a:lnSpc>
              <a:buNone/>
            </a:pPr>
            <a:r>
              <a:rPr lang="ja-JP" altLang="en-US">
                <a:latin typeface="ＭＳ ゴシック" panose="020B0609070205080204" pitchFamily="49" charset="-128"/>
              </a:rPr>
              <a:t>①②のどちらもテスト時間が短ければ</a:t>
            </a:r>
            <a:r>
              <a:rPr lang="en-US" altLang="ja-JP">
                <a:latin typeface="ＭＳ ゴシック" panose="020B0609070205080204" pitchFamily="49" charset="-128"/>
              </a:rPr>
              <a:t>EXPECT</a:t>
            </a:r>
            <a:r>
              <a:rPr lang="ja-JP" altLang="en-US">
                <a:latin typeface="ＭＳ ゴシック" panose="020B0609070205080204" pitchFamily="49" charset="-128"/>
              </a:rPr>
              <a:t>*でも支障ないですが、長時間かかる多数のテストケースを一晩中実行する際等に差が出てきます。</a:t>
            </a:r>
            <a:endParaRPr kumimoji="1" lang="ja-JP" altLang="en-US" b="0">
              <a:latin typeface="ＭＳ ゴシック" panose="020B0609070205080204" pitchFamily="49" charset="-128"/>
            </a:endParaRPr>
          </a:p>
          <a:p>
            <a:endParaRPr kumimoji="1" lang="ja-JP" altLang="en-US"/>
          </a:p>
        </p:txBody>
      </p:sp>
    </p:spTree>
    <p:extLst>
      <p:ext uri="{BB962C8B-B14F-4D97-AF65-F5344CB8AC3E}">
        <p14:creationId xmlns:p14="http://schemas.microsoft.com/office/powerpoint/2010/main" val="795508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67CCA4-94B1-42A5-8D5D-14E029B10BAC}"/>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8</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2142C655-32AC-4DA0-A113-2FA4FF4271D8}"/>
              </a:ext>
            </a:extLst>
          </p:cNvPr>
          <p:cNvSpPr>
            <a:spLocks noGrp="1"/>
          </p:cNvSpPr>
          <p:nvPr>
            <p:ph idx="1"/>
          </p:nvPr>
        </p:nvSpPr>
        <p:spPr/>
        <p:txBody>
          <a:bodyPr/>
          <a:lstStyle/>
          <a:p>
            <a:r>
              <a:rPr kumimoji="1" lang="en-US" altLang="ja-JP"/>
              <a:t>TRUE/FALSE</a:t>
            </a:r>
            <a:r>
              <a:rPr kumimoji="1" lang="ja-JP" altLang="en-US"/>
              <a:t>の判定</a:t>
            </a:r>
          </a:p>
          <a:p>
            <a:pPr lvl="1"/>
            <a:r>
              <a:rPr kumimoji="1" lang="en-US" altLang="ja-JP"/>
              <a:t>ASSERT/EXPECT_</a:t>
            </a:r>
            <a:r>
              <a:rPr kumimoji="1" lang="ja-JP" altLang="en-US"/>
              <a:t>期待値</a:t>
            </a:r>
            <a:r>
              <a:rPr kumimoji="1" lang="en-US" altLang="ja-JP"/>
              <a:t>(</a:t>
            </a:r>
            <a:r>
              <a:rPr kumimoji="1" lang="ja-JP" altLang="en-US"/>
              <a:t>引数</a:t>
            </a:r>
            <a:r>
              <a:rPr kumimoji="1" lang="en-US" altLang="ja-JP"/>
              <a:t>)</a:t>
            </a:r>
            <a:r>
              <a:rPr kumimoji="1" lang="ja-JP" altLang="en-US"/>
              <a:t>の書式で、期待値と引数が異なるとエラーとなります。</a:t>
            </a:r>
          </a:p>
          <a:p>
            <a:endParaRPr kumimoji="1" lang="ja-JP" altLang="en-US"/>
          </a:p>
        </p:txBody>
      </p:sp>
      <p:graphicFrame>
        <p:nvGraphicFramePr>
          <p:cNvPr id="4" name="表 3">
            <a:extLst>
              <a:ext uri="{FF2B5EF4-FFF2-40B4-BE49-F238E27FC236}">
                <a16:creationId xmlns:a16="http://schemas.microsoft.com/office/drawing/2014/main" id="{E0629E73-A4D3-45B0-A6BE-56BADE060E1C}"/>
              </a:ext>
            </a:extLst>
          </p:cNvPr>
          <p:cNvGraphicFramePr>
            <a:graphicFrameLocks noGrp="1"/>
          </p:cNvGraphicFramePr>
          <p:nvPr>
            <p:extLst>
              <p:ext uri="{D42A27DB-BD31-4B8C-83A1-F6EECF244321}">
                <p14:modId xmlns:p14="http://schemas.microsoft.com/office/powerpoint/2010/main" val="1984759371"/>
              </p:ext>
            </p:extLst>
          </p:nvPr>
        </p:nvGraphicFramePr>
        <p:xfrm>
          <a:off x="1889166" y="3632849"/>
          <a:ext cx="8413668" cy="1556629"/>
        </p:xfrm>
        <a:graphic>
          <a:graphicData uri="http://schemas.openxmlformats.org/drawingml/2006/table">
            <a:tbl>
              <a:tblPr firstRow="1" bandRow="1">
                <a:tableStyleId>{5C22544A-7EE6-4342-B048-85BDC9FD1C3A}</a:tableStyleId>
              </a:tblPr>
              <a:tblGrid>
                <a:gridCol w="3188525">
                  <a:extLst>
                    <a:ext uri="{9D8B030D-6E8A-4147-A177-3AD203B41FA5}">
                      <a16:colId xmlns:a16="http://schemas.microsoft.com/office/drawing/2014/main" val="3230605929"/>
                    </a:ext>
                  </a:extLst>
                </a:gridCol>
                <a:gridCol w="3004457">
                  <a:extLst>
                    <a:ext uri="{9D8B030D-6E8A-4147-A177-3AD203B41FA5}">
                      <a16:colId xmlns:a16="http://schemas.microsoft.com/office/drawing/2014/main" val="658554425"/>
                    </a:ext>
                  </a:extLst>
                </a:gridCol>
                <a:gridCol w="2220686">
                  <a:extLst>
                    <a:ext uri="{9D8B030D-6E8A-4147-A177-3AD203B41FA5}">
                      <a16:colId xmlns:a16="http://schemas.microsoft.com/office/drawing/2014/main" val="667784507"/>
                    </a:ext>
                  </a:extLst>
                </a:gridCol>
              </a:tblGrid>
              <a:tr h="389397">
                <a:tc>
                  <a:txBody>
                    <a:bodyPr/>
                    <a:lstStyle/>
                    <a:p>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a:t>
                      </a:r>
                    </a:p>
                  </a:txBody>
                  <a:tcPr/>
                </a:tc>
                <a:tc>
                  <a:txBody>
                    <a:bodyPr/>
                    <a:lstStyle/>
                    <a:p>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a:t>
                      </a:r>
                    </a:p>
                  </a:txBody>
                  <a:tcPr/>
                </a:tc>
                <a:tc>
                  <a:txBody>
                    <a:bodyPr/>
                    <a:lstStyle/>
                    <a:p>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判定条件</a:t>
                      </a:r>
                    </a:p>
                  </a:txBody>
                  <a:tcPr/>
                </a:tc>
                <a:extLst>
                  <a:ext uri="{0D108BD9-81ED-4DB2-BD59-A6C34878D82A}">
                    <a16:rowId xmlns:a16="http://schemas.microsoft.com/office/drawing/2014/main" val="236375567"/>
                  </a:ext>
                </a:extLst>
              </a:tr>
              <a:tr h="583616">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ASSERT_TRUE(condition);</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EXPECT_TRUE(condition);</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condition </a:t>
                      </a:r>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が </a:t>
                      </a:r>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true</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202977913"/>
                  </a:ext>
                </a:extLst>
              </a:tr>
              <a:tr h="583616">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ASSERT_FALSE(condition);</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EXPECT_FALSE(condition);</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condition </a:t>
                      </a:r>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が </a:t>
                      </a:r>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false</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3145288292"/>
                  </a:ext>
                </a:extLst>
              </a:tr>
            </a:tbl>
          </a:graphicData>
        </a:graphic>
      </p:graphicFrame>
    </p:spTree>
    <p:extLst>
      <p:ext uri="{BB962C8B-B14F-4D97-AF65-F5344CB8AC3E}">
        <p14:creationId xmlns:p14="http://schemas.microsoft.com/office/powerpoint/2010/main" val="3134568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78336C-CC47-4710-8131-EF71E6A1BE8F}"/>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9</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623BD883-DEC9-4EF3-8DE5-465915239CE3}"/>
              </a:ext>
            </a:extLst>
          </p:cNvPr>
          <p:cNvSpPr>
            <a:spLocks noGrp="1"/>
          </p:cNvSpPr>
          <p:nvPr>
            <p:ph idx="1"/>
          </p:nvPr>
        </p:nvSpPr>
        <p:spPr/>
        <p:txBody>
          <a:bodyPr/>
          <a:lstStyle/>
          <a:p>
            <a:r>
              <a:rPr kumimoji="1" lang="en-US" altLang="ja-JP"/>
              <a:t>2</a:t>
            </a:r>
            <a:r>
              <a:rPr kumimoji="1" lang="ja-JP" altLang="en-US"/>
              <a:t>つの値の判定</a:t>
            </a:r>
          </a:p>
          <a:p>
            <a:pPr lvl="1"/>
            <a:r>
              <a:rPr kumimoji="1" lang="en-US" altLang="ja-JP" sz="2000"/>
              <a:t>1</a:t>
            </a:r>
            <a:r>
              <a:rPr kumimoji="1" lang="ja-JP" altLang="en-US" sz="2000"/>
              <a:t>つ目の引数に期待値、</a:t>
            </a:r>
            <a:r>
              <a:rPr kumimoji="1" lang="en-US" altLang="ja-JP" sz="2000"/>
              <a:t>2</a:t>
            </a:r>
            <a:r>
              <a:rPr kumimoji="1" lang="ja-JP" altLang="en-US" sz="2000"/>
              <a:t>つ目の引数に検証対象を記述します。</a:t>
            </a:r>
          </a:p>
          <a:p>
            <a:endParaRPr kumimoji="1" lang="ja-JP" altLang="en-US"/>
          </a:p>
        </p:txBody>
      </p:sp>
      <p:graphicFrame>
        <p:nvGraphicFramePr>
          <p:cNvPr id="4" name="表 3">
            <a:extLst>
              <a:ext uri="{FF2B5EF4-FFF2-40B4-BE49-F238E27FC236}">
                <a16:creationId xmlns:a16="http://schemas.microsoft.com/office/drawing/2014/main" id="{1A10E8F8-14DF-4638-B200-76BD192DDD80}"/>
              </a:ext>
            </a:extLst>
          </p:cNvPr>
          <p:cNvGraphicFramePr>
            <a:graphicFrameLocks noGrp="1"/>
          </p:cNvGraphicFramePr>
          <p:nvPr>
            <p:extLst>
              <p:ext uri="{D42A27DB-BD31-4B8C-83A1-F6EECF244321}">
                <p14:modId xmlns:p14="http://schemas.microsoft.com/office/powerpoint/2010/main" val="3155935972"/>
              </p:ext>
            </p:extLst>
          </p:nvPr>
        </p:nvGraphicFramePr>
        <p:xfrm>
          <a:off x="1653989" y="2591771"/>
          <a:ext cx="8671814" cy="3901104"/>
        </p:xfrm>
        <a:graphic>
          <a:graphicData uri="http://schemas.openxmlformats.org/drawingml/2006/table">
            <a:tbl>
              <a:tblPr firstRow="1" bandRow="1">
                <a:tableStyleId>{5C22544A-7EE6-4342-B048-85BDC9FD1C3A}</a:tableStyleId>
              </a:tblPr>
              <a:tblGrid>
                <a:gridCol w="3185414">
                  <a:extLst>
                    <a:ext uri="{9D8B030D-6E8A-4147-A177-3AD203B41FA5}">
                      <a16:colId xmlns:a16="http://schemas.microsoft.com/office/drawing/2014/main" val="996529750"/>
                    </a:ext>
                  </a:extLst>
                </a:gridCol>
                <a:gridCol w="2743200">
                  <a:extLst>
                    <a:ext uri="{9D8B030D-6E8A-4147-A177-3AD203B41FA5}">
                      <a16:colId xmlns:a16="http://schemas.microsoft.com/office/drawing/2014/main" val="3823718342"/>
                    </a:ext>
                  </a:extLst>
                </a:gridCol>
                <a:gridCol w="2743200">
                  <a:extLst>
                    <a:ext uri="{9D8B030D-6E8A-4147-A177-3AD203B41FA5}">
                      <a16:colId xmlns:a16="http://schemas.microsoft.com/office/drawing/2014/main" val="1187547513"/>
                    </a:ext>
                  </a:extLst>
                </a:gridCol>
              </a:tblGrid>
              <a:tr h="553664">
                <a:tc>
                  <a:txBody>
                    <a:bodyPr/>
                    <a:lstStyle/>
                    <a:p>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判定条件</a:t>
                      </a:r>
                    </a:p>
                  </a:txBody>
                  <a:tcPr/>
                </a:tc>
                <a:extLst>
                  <a:ext uri="{0D108BD9-81ED-4DB2-BD59-A6C34878D82A}">
                    <a16:rowId xmlns:a16="http://schemas.microsoft.com/office/drawing/2014/main" val="1490479035"/>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ASSERT_EQ(expected, actual);</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EXPECT_EQ(expected, actual);</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expected == actual</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3138253566"/>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ASSERT_NE(val1,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EXPECT_NE(val1,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val1 !=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2242166512"/>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ASSERT_LT(val1,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EXPECT_LT(val1,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val1 &lt;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2347012724"/>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ASSERT_LE(val1,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EXPECT_LE(val1,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val1 &lt;=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604777046"/>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ASSERT_GT(val1,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EXPECT_GT(val1,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val1 &gt;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483923883"/>
                  </a:ext>
                </a:extLst>
              </a:tr>
              <a:tr h="553664">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ASSERT_GE(val1,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EXPECT_GE(val1,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tc>
                  <a:txBody>
                    <a:bodyPr/>
                    <a:lstStyle/>
                    <a:p>
                      <a:r>
                        <a:rPr kumimoji="1" lang="en-US" altLang="ja-JP" sz="1600">
                          <a:latin typeface="メイリオ" panose="020B0604030504040204" pitchFamily="50" charset="-128"/>
                          <a:ea typeface="メイリオ" panose="020B0604030504040204" pitchFamily="50" charset="-128"/>
                          <a:cs typeface="メイリオ" panose="020B0604030504040204" pitchFamily="50" charset="-128"/>
                        </a:rPr>
                        <a:t>val1 &gt;= val2</a:t>
                      </a:r>
                      <a:endParaRPr kumimoji="1" lang="ja-JP" altLang="en-US" sz="1600">
                        <a:latin typeface="メイリオ" panose="020B0604030504040204" pitchFamily="50" charset="-128"/>
                        <a:ea typeface="メイリオ" panose="020B0604030504040204" pitchFamily="50" charset="-128"/>
                        <a:cs typeface="メイリオ" panose="020B0604030504040204" pitchFamily="50" charset="-128"/>
                      </a:endParaRPr>
                    </a:p>
                  </a:txBody>
                  <a:tcPr/>
                </a:tc>
                <a:extLst>
                  <a:ext uri="{0D108BD9-81ED-4DB2-BD59-A6C34878D82A}">
                    <a16:rowId xmlns:a16="http://schemas.microsoft.com/office/drawing/2014/main" val="1124654218"/>
                  </a:ext>
                </a:extLst>
              </a:tr>
            </a:tbl>
          </a:graphicData>
        </a:graphic>
      </p:graphicFrame>
    </p:spTree>
    <p:extLst>
      <p:ext uri="{BB962C8B-B14F-4D97-AF65-F5344CB8AC3E}">
        <p14:creationId xmlns:p14="http://schemas.microsoft.com/office/powerpoint/2010/main" val="20583842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85A3B6-F42E-46EC-A840-591E1D452EEB}"/>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10</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B24028B4-FE8C-4923-A395-3B84345E9CBF}"/>
              </a:ext>
            </a:extLst>
          </p:cNvPr>
          <p:cNvSpPr>
            <a:spLocks noGrp="1"/>
          </p:cNvSpPr>
          <p:nvPr>
            <p:ph idx="1"/>
          </p:nvPr>
        </p:nvSpPr>
        <p:spPr/>
        <p:txBody>
          <a:bodyPr>
            <a:normAutofit/>
          </a:bodyPr>
          <a:lstStyle/>
          <a:p>
            <a:r>
              <a:rPr kumimoji="1" lang="en-US" altLang="ja-JP" sz="2400"/>
              <a:t>FFF</a:t>
            </a:r>
            <a:r>
              <a:rPr kumimoji="1" lang="ja-JP" altLang="en-US" sz="2400"/>
              <a:t>の主な機能と</a:t>
            </a:r>
            <a:r>
              <a:rPr kumimoji="1" lang="en-US" altLang="ja-JP" sz="2400"/>
              <a:t>GoogleTest</a:t>
            </a:r>
            <a:r>
              <a:rPr kumimoji="1" lang="ja-JP" altLang="en-US" sz="2400"/>
              <a:t>の判定文の組み合わせによる検証</a:t>
            </a:r>
            <a:endParaRPr kumimoji="1" lang="en-US" altLang="ja-JP" sz="2400"/>
          </a:p>
          <a:p>
            <a:pPr lvl="1"/>
            <a:r>
              <a:rPr kumimoji="1" lang="ja-JP" altLang="en-US" sz="2000"/>
              <a:t>テスト対象の関数を実行すると、下記の様な値が</a:t>
            </a:r>
            <a:r>
              <a:rPr kumimoji="1" lang="en-US" altLang="ja-JP" sz="2000"/>
              <a:t>FFF</a:t>
            </a:r>
            <a:r>
              <a:rPr kumimoji="1" lang="ja-JP" altLang="en-US" sz="2000"/>
              <a:t>によって記録されます。</a:t>
            </a:r>
            <a:endParaRPr kumimoji="1" lang="en-US" altLang="ja-JP" sz="2000"/>
          </a:p>
          <a:p>
            <a:pPr lvl="2"/>
            <a:r>
              <a:rPr kumimoji="1" lang="ja-JP" altLang="en-US" sz="1800"/>
              <a:t>渡された引数の確認</a:t>
            </a:r>
            <a:r>
              <a:rPr kumimoji="1" lang="en-US" altLang="ja-JP" sz="1800"/>
              <a:t>(</a:t>
            </a:r>
            <a:r>
              <a:rPr kumimoji="1" lang="en-US" altLang="ja-JP" sz="1800">
                <a:solidFill>
                  <a:srgbClr val="FF0000"/>
                </a:solidFill>
              </a:rPr>
              <a:t>N</a:t>
            </a:r>
            <a:r>
              <a:rPr kumimoji="1" lang="ja-JP" altLang="en-US" sz="1800"/>
              <a:t>は引数順</a:t>
            </a:r>
            <a:r>
              <a:rPr kumimoji="1" lang="en-US" altLang="ja-JP" sz="1800"/>
              <a:t>):  &lt;</a:t>
            </a:r>
            <a:r>
              <a:rPr kumimoji="1" lang="ja-JP" altLang="en-US" sz="1800"/>
              <a:t>偽装した関数名</a:t>
            </a:r>
            <a:r>
              <a:rPr kumimoji="1" lang="en-US" altLang="ja-JP" sz="1800"/>
              <a:t>&gt;_fake.arg</a:t>
            </a:r>
            <a:r>
              <a:rPr kumimoji="1" lang="en-US" altLang="ja-JP" sz="1800">
                <a:solidFill>
                  <a:srgbClr val="FF0000"/>
                </a:solidFill>
              </a:rPr>
              <a:t>N</a:t>
            </a:r>
            <a:r>
              <a:rPr kumimoji="1" lang="en-US" altLang="ja-JP" sz="1800"/>
              <a:t>_val</a:t>
            </a:r>
          </a:p>
          <a:p>
            <a:pPr lvl="2"/>
            <a:r>
              <a:rPr lang="ja-JP" altLang="en-US" sz="1800" b="0"/>
              <a:t>戻り値の操作</a:t>
            </a:r>
            <a:r>
              <a:rPr lang="en-US" altLang="ja-JP" sz="1800" b="0"/>
              <a:t>:&lt;</a:t>
            </a:r>
            <a:r>
              <a:rPr lang="ja-JP" altLang="en-US" sz="1800" b="0"/>
              <a:t>偽装した関数名</a:t>
            </a:r>
            <a:r>
              <a:rPr lang="en-US" altLang="ja-JP" sz="1800" b="0"/>
              <a:t>&gt;_fake.return_val</a:t>
            </a:r>
          </a:p>
          <a:p>
            <a:pPr lvl="2"/>
            <a:r>
              <a:rPr lang="ja-JP" altLang="en-US" sz="1800" b="0"/>
              <a:t>呼び出された回数の確認</a:t>
            </a:r>
            <a:r>
              <a:rPr lang="en-US" altLang="ja-JP" sz="1800" b="0"/>
              <a:t>:&lt;</a:t>
            </a:r>
            <a:r>
              <a:rPr lang="ja-JP" altLang="en-US" sz="1800" b="0"/>
              <a:t>偽装した関数名</a:t>
            </a:r>
            <a:r>
              <a:rPr lang="en-US" altLang="ja-JP" sz="1800" b="0"/>
              <a:t>&gt;_fake.call_count</a:t>
            </a:r>
          </a:p>
          <a:p>
            <a:pPr lvl="2"/>
            <a:r>
              <a:rPr lang="ja-JP" altLang="en-US" sz="1800" b="0"/>
              <a:t>関数の呼び出し履歴</a:t>
            </a:r>
            <a:r>
              <a:rPr lang="en-US" altLang="ja-JP" sz="1800" b="0"/>
              <a:t>(</a:t>
            </a:r>
            <a:r>
              <a:rPr lang="en-US" altLang="ja-JP" sz="1800" b="0">
                <a:solidFill>
                  <a:srgbClr val="FF0000"/>
                </a:solidFill>
              </a:rPr>
              <a:t>N</a:t>
            </a:r>
            <a:r>
              <a:rPr lang="ja-JP" altLang="en-US" sz="1800" b="0"/>
              <a:t>は呼び出し順</a:t>
            </a:r>
            <a:r>
              <a:rPr lang="en-US" altLang="ja-JP" sz="1800" b="0"/>
              <a:t>):fff.call_history[</a:t>
            </a:r>
            <a:r>
              <a:rPr lang="en-US" altLang="ja-JP" sz="1800" b="0">
                <a:solidFill>
                  <a:srgbClr val="FF0000"/>
                </a:solidFill>
              </a:rPr>
              <a:t>N</a:t>
            </a:r>
            <a:r>
              <a:rPr lang="en-US" altLang="ja-JP" sz="1800" b="0"/>
              <a:t>]</a:t>
            </a:r>
            <a:endParaRPr kumimoji="1" lang="en-US" altLang="ja-JP" sz="1800" b="0"/>
          </a:p>
          <a:p>
            <a:pPr lvl="2"/>
            <a:r>
              <a:rPr lang="ja-JP" altLang="en-US" sz="1800" b="0"/>
              <a:t>複数回呼び出された際の引数の確認  </a:t>
            </a:r>
            <a:r>
              <a:rPr lang="en-US" altLang="ja-JP" sz="1800" b="0"/>
              <a:t>(</a:t>
            </a:r>
            <a:r>
              <a:rPr lang="en-US" altLang="ja-JP" sz="1800" b="0">
                <a:solidFill>
                  <a:srgbClr val="FF0000"/>
                </a:solidFill>
              </a:rPr>
              <a:t>N</a:t>
            </a:r>
            <a:r>
              <a:rPr lang="ja-JP" altLang="en-US" sz="1800" b="0"/>
              <a:t>は引数順</a:t>
            </a:r>
            <a:r>
              <a:rPr lang="en-US" altLang="ja-JP" sz="1800" b="0"/>
              <a:t>,</a:t>
            </a:r>
            <a:r>
              <a:rPr lang="en-US" altLang="ja-JP" sz="1800" b="0">
                <a:solidFill>
                  <a:srgbClr val="00B0F0"/>
                </a:solidFill>
              </a:rPr>
              <a:t>M</a:t>
            </a:r>
            <a:r>
              <a:rPr lang="ja-JP" altLang="en-US" sz="1800" b="0"/>
              <a:t>は呼び出し順</a:t>
            </a:r>
            <a:r>
              <a:rPr lang="en-US" altLang="ja-JP" sz="1800" b="0"/>
              <a:t>):</a:t>
            </a:r>
          </a:p>
          <a:p>
            <a:pPr marL="457200" lvl="1" indent="0">
              <a:buNone/>
            </a:pPr>
            <a:r>
              <a:rPr lang="en-US" altLang="ja-JP" sz="2000"/>
              <a:t>	</a:t>
            </a:r>
            <a:r>
              <a:rPr lang="en-US" altLang="ja-JP" sz="2000" b="0"/>
              <a:t> 	</a:t>
            </a:r>
            <a:r>
              <a:rPr lang="en-US" altLang="ja-JP" sz="1800" b="0"/>
              <a:t>&lt;</a:t>
            </a:r>
            <a:r>
              <a:rPr lang="ja-JP" altLang="en-US" sz="1800" b="0"/>
              <a:t>偽装した関数名</a:t>
            </a:r>
            <a:r>
              <a:rPr lang="en-US" altLang="ja-JP" sz="1800" b="0"/>
              <a:t>&gt;_fake.arg</a:t>
            </a:r>
            <a:r>
              <a:rPr lang="en-US" altLang="ja-JP" sz="1800" b="0">
                <a:solidFill>
                  <a:srgbClr val="FF0000"/>
                </a:solidFill>
              </a:rPr>
              <a:t>N</a:t>
            </a:r>
            <a:r>
              <a:rPr lang="en-US" altLang="ja-JP" sz="1800" b="0"/>
              <a:t>_history[</a:t>
            </a:r>
            <a:r>
              <a:rPr lang="en-US" altLang="ja-JP" sz="1800" b="0">
                <a:solidFill>
                  <a:srgbClr val="00B0F0"/>
                </a:solidFill>
              </a:rPr>
              <a:t>M</a:t>
            </a:r>
            <a:r>
              <a:rPr lang="en-US" altLang="ja-JP" sz="1800" b="0"/>
              <a:t>]</a:t>
            </a:r>
            <a:endParaRPr lang="en-US" altLang="ja-JP" sz="2000" b="0"/>
          </a:p>
          <a:p>
            <a:pPr lvl="1"/>
            <a:r>
              <a:rPr kumimoji="1" lang="ja-JP" altLang="en-US" sz="2000"/>
              <a:t>テストの基本的な流れは、テスト対象関数実行後に</a:t>
            </a:r>
            <a:r>
              <a:rPr kumimoji="1" lang="en-US" altLang="ja-JP" sz="2000"/>
              <a:t>GoogleTest</a:t>
            </a:r>
            <a:r>
              <a:rPr kumimoji="1" lang="ja-JP" altLang="en-US" sz="2000"/>
              <a:t>の</a:t>
            </a:r>
            <a:r>
              <a:rPr kumimoji="1" lang="en-US" altLang="ja-JP" sz="2000"/>
              <a:t>ASSERT/EXPECT</a:t>
            </a:r>
            <a:r>
              <a:rPr kumimoji="1" lang="ja-JP" altLang="en-US" sz="2000"/>
              <a:t>判定文にて、</a:t>
            </a:r>
            <a:r>
              <a:rPr kumimoji="1" lang="en-US" altLang="ja-JP" sz="2000"/>
              <a:t>FFF</a:t>
            </a:r>
            <a:r>
              <a:rPr kumimoji="1" lang="ja-JP" altLang="en-US" sz="2000"/>
              <a:t>で記録された上記の値を検証していくことになります。</a:t>
            </a:r>
          </a:p>
        </p:txBody>
      </p:sp>
      <p:pic>
        <p:nvPicPr>
          <p:cNvPr id="5" name="図 4">
            <a:extLst>
              <a:ext uri="{FF2B5EF4-FFF2-40B4-BE49-F238E27FC236}">
                <a16:creationId xmlns:a16="http://schemas.microsoft.com/office/drawing/2014/main" id="{9DCD05E4-FCC8-4FC3-9C0E-ED5B1BEA0653}"/>
              </a:ext>
            </a:extLst>
          </p:cNvPr>
          <p:cNvPicPr>
            <a:picLocks noChangeAspect="1"/>
          </p:cNvPicPr>
          <p:nvPr/>
        </p:nvPicPr>
        <p:blipFill>
          <a:blip r:embed="rId2"/>
          <a:stretch>
            <a:fillRect/>
          </a:stretch>
        </p:blipFill>
        <p:spPr>
          <a:xfrm>
            <a:off x="3420506" y="5168815"/>
            <a:ext cx="5350987" cy="1554621"/>
          </a:xfrm>
          <a:prstGeom prst="rect">
            <a:avLst/>
          </a:prstGeom>
        </p:spPr>
      </p:pic>
    </p:spTree>
    <p:extLst>
      <p:ext uri="{BB962C8B-B14F-4D97-AF65-F5344CB8AC3E}">
        <p14:creationId xmlns:p14="http://schemas.microsoft.com/office/powerpoint/2010/main" val="1469338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580DB9-F3B5-490F-BC44-0116EC7AAFB1}"/>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5.1.</a:t>
            </a:r>
            <a:r>
              <a:rPr kumimoji="1" lang="ja-JP" altLang="en-US" sz="3600">
                <a:latin typeface="ＭＳ ゴシック" panose="020B0609070205080204" pitchFamily="49" charset="-128"/>
              </a:rPr>
              <a:t>各</a:t>
            </a:r>
            <a:r>
              <a:rPr lang="ja-JP" altLang="en-US" sz="3600">
                <a:latin typeface="ＭＳ ゴシック" panose="020B0609070205080204" pitchFamily="49" charset="-128"/>
                <a:cs typeface="Calibri"/>
              </a:rPr>
              <a:t>テストケースに共通する箇所の解説</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r>
              <a:rPr lang="en-US" altLang="ja-JP" sz="3600">
                <a:latin typeface="ＭＳ ゴシック" panose="020B0609070205080204" pitchFamily="49" charset="-128"/>
              </a:rPr>
              <a:t>11</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4974D8ED-451E-4DF3-A77D-A1F73DC79DD9}"/>
              </a:ext>
            </a:extLst>
          </p:cNvPr>
          <p:cNvSpPr>
            <a:spLocks noGrp="1"/>
          </p:cNvSpPr>
          <p:nvPr>
            <p:ph idx="1"/>
          </p:nvPr>
        </p:nvSpPr>
        <p:spPr>
          <a:xfrm>
            <a:off x="838200" y="1825625"/>
            <a:ext cx="10445496" cy="4351338"/>
          </a:xfrm>
        </p:spPr>
        <p:txBody>
          <a:bodyPr/>
          <a:lstStyle/>
          <a:p>
            <a:r>
              <a:rPr lang="ja-JP" altLang="en-US" sz="2000"/>
              <a:t>カスタム</a:t>
            </a:r>
            <a:r>
              <a:rPr lang="en-US" altLang="ja-JP" sz="2000"/>
              <a:t>Fake</a:t>
            </a:r>
            <a:r>
              <a:rPr lang="ja-JP" altLang="en-US" sz="2000"/>
              <a:t>関数について</a:t>
            </a:r>
            <a:endParaRPr lang="en-US" altLang="ja-JP" sz="2000"/>
          </a:p>
          <a:p>
            <a:pPr lvl="1"/>
            <a:r>
              <a:rPr lang="ja-JP" altLang="en-US" sz="1800"/>
              <a:t>偽装</a:t>
            </a:r>
            <a:r>
              <a:rPr lang="ja-JP" altLang="en-US" sz="1800" b="0"/>
              <a:t>関数の初期化リスト</a:t>
            </a:r>
            <a:r>
              <a:rPr lang="en-US" altLang="ja-JP" sz="1800" b="0"/>
              <a:t>FFF_FAKE_LIST</a:t>
            </a:r>
            <a:r>
              <a:rPr lang="ja-JP" altLang="en-US" sz="1800" b="0"/>
              <a:t>に登録するだけで前ページの</a:t>
            </a:r>
            <a:r>
              <a:rPr lang="en-US" altLang="ja-JP" sz="1800" b="0"/>
              <a:t>FFF</a:t>
            </a:r>
            <a:r>
              <a:rPr lang="ja-JP" altLang="en-US" sz="1800" b="0"/>
              <a:t>の機能を利用することができますが、偽装関数内に任意のロジックを実装したい場合、カスタム</a:t>
            </a:r>
            <a:r>
              <a:rPr lang="en-US" altLang="ja-JP" sz="1800" b="0"/>
              <a:t>Fake</a:t>
            </a:r>
            <a:r>
              <a:rPr lang="ja-JP" altLang="en-US" sz="1800" b="0"/>
              <a:t>関数を使います。</a:t>
            </a:r>
            <a:endParaRPr lang="en-US" altLang="ja-JP" sz="1800" b="0"/>
          </a:p>
          <a:p>
            <a:pPr lvl="1"/>
            <a:r>
              <a:rPr lang="ja-JP" altLang="en-US" sz="1800" b="0"/>
              <a:t>カスタム</a:t>
            </a:r>
            <a:r>
              <a:rPr lang="en-US" altLang="ja-JP" sz="1800" b="0"/>
              <a:t>Fake</a:t>
            </a:r>
            <a:r>
              <a:rPr lang="ja-JP" altLang="en-US" sz="1800" b="0"/>
              <a:t>関数</a:t>
            </a:r>
            <a:r>
              <a:rPr lang="en-US" altLang="ja-JP" sz="1800" b="0"/>
              <a:t>:&lt;</a:t>
            </a:r>
            <a:r>
              <a:rPr lang="ja-JP" altLang="en-US" sz="1800" b="0"/>
              <a:t>偽装した関数名</a:t>
            </a:r>
            <a:r>
              <a:rPr lang="en-US" altLang="ja-JP" sz="1800" b="0"/>
              <a:t>&gt;_fake.custom_fake</a:t>
            </a:r>
          </a:p>
          <a:p>
            <a:pPr lvl="1"/>
            <a:endParaRPr lang="en-US" altLang="ja-JP"/>
          </a:p>
          <a:p>
            <a:endParaRPr kumimoji="1" lang="ja-JP" altLang="en-US"/>
          </a:p>
        </p:txBody>
      </p:sp>
      <p:pic>
        <p:nvPicPr>
          <p:cNvPr id="5" name="図 4">
            <a:extLst>
              <a:ext uri="{FF2B5EF4-FFF2-40B4-BE49-F238E27FC236}">
                <a16:creationId xmlns:a16="http://schemas.microsoft.com/office/drawing/2014/main" id="{38EE0294-B1BF-4CBE-8062-79D235861186}"/>
              </a:ext>
            </a:extLst>
          </p:cNvPr>
          <p:cNvPicPr>
            <a:picLocks noChangeAspect="1"/>
          </p:cNvPicPr>
          <p:nvPr/>
        </p:nvPicPr>
        <p:blipFill>
          <a:blip r:embed="rId2"/>
          <a:stretch>
            <a:fillRect/>
          </a:stretch>
        </p:blipFill>
        <p:spPr>
          <a:xfrm>
            <a:off x="1389887" y="3405931"/>
            <a:ext cx="6892469" cy="1220987"/>
          </a:xfrm>
          <a:prstGeom prst="rect">
            <a:avLst/>
          </a:prstGeom>
        </p:spPr>
      </p:pic>
      <p:pic>
        <p:nvPicPr>
          <p:cNvPr id="7" name="図 6">
            <a:extLst>
              <a:ext uri="{FF2B5EF4-FFF2-40B4-BE49-F238E27FC236}">
                <a16:creationId xmlns:a16="http://schemas.microsoft.com/office/drawing/2014/main" id="{7C53220C-E215-4950-AEE1-C25269354888}"/>
              </a:ext>
            </a:extLst>
          </p:cNvPr>
          <p:cNvPicPr>
            <a:picLocks noChangeAspect="1"/>
          </p:cNvPicPr>
          <p:nvPr/>
        </p:nvPicPr>
        <p:blipFill>
          <a:blip r:embed="rId3"/>
          <a:stretch>
            <a:fillRect/>
          </a:stretch>
        </p:blipFill>
        <p:spPr>
          <a:xfrm>
            <a:off x="1389887" y="4986337"/>
            <a:ext cx="7651515" cy="1325563"/>
          </a:xfrm>
          <a:prstGeom prst="rect">
            <a:avLst/>
          </a:prstGeom>
        </p:spPr>
      </p:pic>
      <p:sp>
        <p:nvSpPr>
          <p:cNvPr id="8" name="正方形/長方形 7">
            <a:extLst>
              <a:ext uri="{FF2B5EF4-FFF2-40B4-BE49-F238E27FC236}">
                <a16:creationId xmlns:a16="http://schemas.microsoft.com/office/drawing/2014/main" id="{37B4B442-EE43-4E95-8D93-4E843E6DD559}"/>
              </a:ext>
            </a:extLst>
          </p:cNvPr>
          <p:cNvSpPr/>
          <p:nvPr/>
        </p:nvSpPr>
        <p:spPr>
          <a:xfrm>
            <a:off x="1572768" y="3337560"/>
            <a:ext cx="6709588" cy="12893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9" name="吹き出し: 四角形 8">
            <a:extLst>
              <a:ext uri="{FF2B5EF4-FFF2-40B4-BE49-F238E27FC236}">
                <a16:creationId xmlns:a16="http://schemas.microsoft.com/office/drawing/2014/main" id="{D7A47678-E771-4327-8B1C-9401964A8CFE}"/>
              </a:ext>
            </a:extLst>
          </p:cNvPr>
          <p:cNvSpPr/>
          <p:nvPr/>
        </p:nvSpPr>
        <p:spPr bwMode="auto">
          <a:xfrm>
            <a:off x="8164856" y="2897514"/>
            <a:ext cx="3705089" cy="657414"/>
          </a:xfrm>
          <a:prstGeom prst="wedgeRectCallout">
            <a:avLst>
              <a:gd name="adj1" fmla="val -46472"/>
              <a:gd name="adj2" fmla="val 76016"/>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固定長メモリブロックの獲得を擬似的に実装する</a:t>
            </a:r>
            <a:r>
              <a:rPr lang="en-US" altLang="ja-JP" sz="1100">
                <a:ln w="38100">
                  <a:noFill/>
                </a:ln>
                <a:solidFill>
                  <a:schemeClr val="tx1"/>
                </a:solidFill>
                <a:latin typeface="Meiryo UI" panose="020B0604030504040204" pitchFamily="50" charset="-128"/>
                <a:ea typeface="Meiryo UI" panose="020B0604030504040204" pitchFamily="50" charset="-128"/>
              </a:rPr>
              <a:t>get_mpf_custom_fake</a:t>
            </a:r>
            <a:r>
              <a:rPr lang="ja-JP" altLang="en-US" sz="1100">
                <a:ln w="38100">
                  <a:noFill/>
                </a:ln>
                <a:solidFill>
                  <a:schemeClr val="tx1"/>
                </a:solidFill>
                <a:latin typeface="Meiryo UI" panose="020B0604030504040204" pitchFamily="50" charset="-128"/>
                <a:ea typeface="Meiryo UI" panose="020B0604030504040204" pitchFamily="50" charset="-128"/>
              </a:rPr>
              <a:t>関数を作成</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1" name="吹き出し: 四角形 10">
            <a:extLst>
              <a:ext uri="{FF2B5EF4-FFF2-40B4-BE49-F238E27FC236}">
                <a16:creationId xmlns:a16="http://schemas.microsoft.com/office/drawing/2014/main" id="{E7E67C5A-9C1B-4270-A9C3-5C05D6D0A10A}"/>
              </a:ext>
            </a:extLst>
          </p:cNvPr>
          <p:cNvSpPr/>
          <p:nvPr/>
        </p:nvSpPr>
        <p:spPr bwMode="auto">
          <a:xfrm>
            <a:off x="8384312" y="4589612"/>
            <a:ext cx="3705089" cy="657414"/>
          </a:xfrm>
          <a:prstGeom prst="wedgeRectCallout">
            <a:avLst>
              <a:gd name="adj1" fmla="val -51408"/>
              <a:gd name="adj2" fmla="val 7740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テストケース内で、テスト対象の</a:t>
            </a:r>
            <a:r>
              <a:rPr lang="en-US" altLang="ja-JP" sz="1100">
                <a:ln w="38100">
                  <a:noFill/>
                </a:ln>
                <a:solidFill>
                  <a:schemeClr val="tx1"/>
                </a:solidFill>
                <a:latin typeface="Meiryo UI" panose="020B0604030504040204" pitchFamily="50" charset="-128"/>
                <a:ea typeface="Meiryo UI" panose="020B0604030504040204" pitchFamily="50" charset="-128"/>
              </a:rPr>
              <a:t>led4_blink_time_task</a:t>
            </a:r>
            <a:r>
              <a:rPr lang="ja-JP" altLang="en-US" sz="1100">
                <a:ln w="38100">
                  <a:noFill/>
                </a:ln>
                <a:solidFill>
                  <a:schemeClr val="tx1"/>
                </a:solidFill>
                <a:latin typeface="Meiryo UI" panose="020B0604030504040204" pitchFamily="50" charset="-128"/>
                <a:ea typeface="Meiryo UI" panose="020B0604030504040204" pitchFamily="50" charset="-128"/>
              </a:rPr>
              <a:t>関数実行前に</a:t>
            </a:r>
            <a:r>
              <a:rPr lang="en-US" altLang="ja-JP" sz="1100">
                <a:ln w="38100">
                  <a:noFill/>
                </a:ln>
                <a:solidFill>
                  <a:schemeClr val="tx1"/>
                </a:solidFill>
                <a:latin typeface="Meiryo UI" panose="020B0604030504040204" pitchFamily="50" charset="-128"/>
                <a:ea typeface="Meiryo UI" panose="020B0604030504040204" pitchFamily="50" charset="-128"/>
              </a:rPr>
              <a:t>get_mpf_custom_fake</a:t>
            </a:r>
            <a:r>
              <a:rPr lang="ja-JP" altLang="en-US" sz="1100">
                <a:ln w="38100">
                  <a:noFill/>
                </a:ln>
                <a:solidFill>
                  <a:schemeClr val="tx1"/>
                </a:solidFill>
                <a:latin typeface="Meiryo UI" panose="020B0604030504040204" pitchFamily="50" charset="-128"/>
                <a:ea typeface="Meiryo UI" panose="020B0604030504040204" pitchFamily="50" charset="-128"/>
              </a:rPr>
              <a:t>関数をカスタム</a:t>
            </a:r>
            <a:r>
              <a:rPr lang="en-US" altLang="ja-JP" sz="1100">
                <a:ln w="38100">
                  <a:noFill/>
                </a:ln>
                <a:solidFill>
                  <a:schemeClr val="tx1"/>
                </a:solidFill>
                <a:latin typeface="Meiryo UI" panose="020B0604030504040204" pitchFamily="50" charset="-128"/>
                <a:ea typeface="Meiryo UI" panose="020B0604030504040204" pitchFamily="50" charset="-128"/>
              </a:rPr>
              <a:t>Fake</a:t>
            </a:r>
            <a:r>
              <a:rPr lang="ja-JP" altLang="en-US" sz="1100">
                <a:ln w="38100">
                  <a:noFill/>
                </a:ln>
                <a:solidFill>
                  <a:schemeClr val="tx1"/>
                </a:solidFill>
                <a:latin typeface="Meiryo UI" panose="020B0604030504040204" pitchFamily="50" charset="-128"/>
                <a:ea typeface="Meiryo UI" panose="020B0604030504040204" pitchFamily="50" charset="-128"/>
              </a:rPr>
              <a:t>関数に設定</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A7DF3226-2C2A-4A5D-B357-46DB16E24717}"/>
              </a:ext>
            </a:extLst>
          </p:cNvPr>
          <p:cNvSpPr/>
          <p:nvPr/>
        </p:nvSpPr>
        <p:spPr>
          <a:xfrm>
            <a:off x="1892808" y="5394960"/>
            <a:ext cx="6389548" cy="1737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4204514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D0F5DC-3131-4C50-BB50-69149E7E0327}"/>
              </a:ext>
            </a:extLst>
          </p:cNvPr>
          <p:cNvSpPr>
            <a:spLocks noGrp="1"/>
          </p:cNvSpPr>
          <p:nvPr>
            <p:ph type="title"/>
          </p:nvPr>
        </p:nvSpPr>
        <p:spPr/>
        <p:txBody>
          <a:bodyPr>
            <a:normAutofit/>
          </a:bodyPr>
          <a:lstStyle/>
          <a:p>
            <a:r>
              <a:rPr kumimoji="1" lang="en-US" altLang="ja-JP" sz="2800">
                <a:latin typeface="ＭＳ ゴシック" panose="020B0609070205080204" pitchFamily="49" charset="-128"/>
              </a:rPr>
              <a:t>5.2.</a:t>
            </a:r>
            <a:r>
              <a:rPr kumimoji="1" lang="ja-JP" altLang="en-US" sz="2800">
                <a:latin typeface="ＭＳ ゴシック" panose="020B0609070205080204" pitchFamily="49" charset="-128"/>
              </a:rPr>
              <a:t>テスト</a:t>
            </a:r>
            <a:r>
              <a:rPr lang="ja-JP" altLang="en-US" sz="2800">
                <a:latin typeface="ＭＳ ゴシック" panose="020B0609070205080204" pitchFamily="49" charset="-128"/>
                <a:cs typeface="Calibri"/>
              </a:rPr>
              <a:t>ケースの解説</a:t>
            </a:r>
            <a:r>
              <a:rPr lang="en-US" altLang="ja-JP" sz="2800">
                <a:latin typeface="ＭＳ ゴシック" panose="020B0609070205080204" pitchFamily="49" charset="-128"/>
                <a:cs typeface="Calibri"/>
              </a:rPr>
              <a:t>(1)</a:t>
            </a:r>
            <a:r>
              <a:rPr lang="ja-JP" altLang="en-US" sz="2800">
                <a:latin typeface="ＭＳ ゴシック" panose="020B0609070205080204" pitchFamily="49" charset="-128"/>
                <a:cs typeface="Calibri"/>
              </a:rPr>
              <a:t>スイッチスキャンタスク</a:t>
            </a:r>
            <a:r>
              <a:rPr lang="ja-JP" altLang="en-US" sz="2800">
                <a:latin typeface="ＭＳ ゴシック" panose="020B0609070205080204" pitchFamily="49" charset="-128"/>
              </a:rPr>
              <a:t>(</a:t>
            </a:r>
            <a:r>
              <a:rPr lang="en-US" altLang="ja-JP" sz="2800">
                <a:latin typeface="ＭＳ ゴシック" panose="020B0609070205080204" pitchFamily="49" charset="-128"/>
              </a:rPr>
              <a:t>1</a:t>
            </a:r>
            <a:r>
              <a:rPr lang="ja-JP" altLang="en-US" sz="2800">
                <a:latin typeface="ＭＳ ゴシック" panose="020B0609070205080204" pitchFamily="49" charset="-128"/>
              </a:rPr>
              <a:t>/</a:t>
            </a:r>
            <a:r>
              <a:rPr lang="en-US" altLang="ja-JP" sz="2800">
                <a:latin typeface="ＭＳ ゴシック" panose="020B0609070205080204" pitchFamily="49" charset="-128"/>
              </a:rPr>
              <a:t>4</a:t>
            </a:r>
            <a:r>
              <a:rPr lang="ja-JP" altLang="en-US" sz="2800">
                <a:latin typeface="ＭＳ ゴシック" panose="020B0609070205080204" pitchFamily="49" charset="-128"/>
              </a:rPr>
              <a:t>)</a:t>
            </a:r>
            <a:endParaRPr kumimoji="1" lang="ja-JP" altLang="en-US" sz="28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8E7F7704-A056-4FC6-84FC-9F78BE04CF24}"/>
              </a:ext>
            </a:extLst>
          </p:cNvPr>
          <p:cNvSpPr>
            <a:spLocks noGrp="1"/>
          </p:cNvSpPr>
          <p:nvPr>
            <p:ph idx="1"/>
          </p:nvPr>
        </p:nvSpPr>
        <p:spPr/>
        <p:txBody>
          <a:bodyPr/>
          <a:lstStyle/>
          <a:p>
            <a:pPr lvl="1"/>
            <a:r>
              <a:rPr kumimoji="1" lang="ja-JP" altLang="en-US"/>
              <a:t>テスト対象関数 </a:t>
            </a:r>
            <a:r>
              <a:rPr kumimoji="1" lang="en-US" altLang="ja-JP"/>
              <a:t>sw_scan_task </a:t>
            </a:r>
            <a:r>
              <a:rPr kumimoji="1" lang="ja-JP" altLang="en-US" sz="2000">
                <a:hlinkClick r:id="rId2" action="ppaction://hlinksldjump"/>
              </a:rPr>
              <a:t> </a:t>
            </a:r>
            <a:r>
              <a:rPr kumimoji="1" lang="en-US" altLang="ja-JP" sz="1400">
                <a:hlinkClick r:id="rId2" action="ppaction://hlinksldjump"/>
              </a:rPr>
              <a:t>(</a:t>
            </a:r>
            <a:r>
              <a:rPr kumimoji="1" lang="ja-JP" altLang="en-US" sz="1400">
                <a:hlinkClick r:id="rId2" action="ppaction://hlinksldjump"/>
              </a:rPr>
              <a:t>関数の詳細は「状態遷移表とフローチャート」を参照願います</a:t>
            </a:r>
            <a:r>
              <a:rPr kumimoji="1" lang="en-US" altLang="ja-JP" sz="1400">
                <a:hlinkClick r:id="rId2" action="ppaction://hlinksldjump"/>
              </a:rPr>
              <a:t>)</a:t>
            </a:r>
            <a:endParaRPr kumimoji="1" lang="en-US" altLang="ja-JP"/>
          </a:p>
          <a:p>
            <a:pPr lvl="1"/>
            <a:endParaRPr kumimoji="1" lang="ja-JP" altLang="en-US"/>
          </a:p>
        </p:txBody>
      </p:sp>
      <p:pic>
        <p:nvPicPr>
          <p:cNvPr id="5" name="図 4">
            <a:extLst>
              <a:ext uri="{FF2B5EF4-FFF2-40B4-BE49-F238E27FC236}">
                <a16:creationId xmlns:a16="http://schemas.microsoft.com/office/drawing/2014/main" id="{F99D364F-4A47-4FC6-8EFD-2A250264DBBC}"/>
              </a:ext>
            </a:extLst>
          </p:cNvPr>
          <p:cNvPicPr>
            <a:picLocks noChangeAspect="1"/>
          </p:cNvPicPr>
          <p:nvPr/>
        </p:nvPicPr>
        <p:blipFill>
          <a:blip r:embed="rId3"/>
          <a:stretch>
            <a:fillRect/>
          </a:stretch>
        </p:blipFill>
        <p:spPr>
          <a:xfrm>
            <a:off x="3072091" y="2620284"/>
            <a:ext cx="6047818" cy="3691616"/>
          </a:xfrm>
          <a:prstGeom prst="rect">
            <a:avLst/>
          </a:prstGeom>
        </p:spPr>
      </p:pic>
      <p:sp>
        <p:nvSpPr>
          <p:cNvPr id="6" name="正方形/長方形 5">
            <a:extLst>
              <a:ext uri="{FF2B5EF4-FFF2-40B4-BE49-F238E27FC236}">
                <a16:creationId xmlns:a16="http://schemas.microsoft.com/office/drawing/2014/main" id="{A5F69D59-B8BB-4E63-9820-6DCF8F609757}"/>
              </a:ext>
            </a:extLst>
          </p:cNvPr>
          <p:cNvSpPr/>
          <p:nvPr/>
        </p:nvSpPr>
        <p:spPr>
          <a:xfrm>
            <a:off x="3564984" y="3319272"/>
            <a:ext cx="2026486" cy="4388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吹き出し: 四角形 6">
            <a:extLst>
              <a:ext uri="{FF2B5EF4-FFF2-40B4-BE49-F238E27FC236}">
                <a16:creationId xmlns:a16="http://schemas.microsoft.com/office/drawing/2014/main" id="{691D83B0-95F5-4365-8209-E41F44A79FCB}"/>
              </a:ext>
            </a:extLst>
          </p:cNvPr>
          <p:cNvSpPr/>
          <p:nvPr/>
        </p:nvSpPr>
        <p:spPr bwMode="auto">
          <a:xfrm>
            <a:off x="7336722" y="2771586"/>
            <a:ext cx="3705089" cy="657414"/>
          </a:xfrm>
          <a:prstGeom prst="wedgeRectCallout">
            <a:avLst>
              <a:gd name="adj1" fmla="val -95584"/>
              <a:gd name="adj2" fmla="val 80189"/>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en-US" altLang="ja-JP" sz="1100">
                <a:ln w="38100">
                  <a:noFill/>
                </a:ln>
                <a:solidFill>
                  <a:schemeClr val="tx1"/>
                </a:solidFill>
                <a:latin typeface="Meiryo UI" panose="020B0604030504040204" pitchFamily="50" charset="-128"/>
                <a:ea typeface="Meiryo UI" panose="020B0604030504040204" pitchFamily="50" charset="-128"/>
              </a:rPr>
              <a:t>10ms</a:t>
            </a:r>
            <a:r>
              <a:rPr lang="ja-JP" altLang="en-US" sz="1100">
                <a:ln w="38100">
                  <a:noFill/>
                </a:ln>
                <a:solidFill>
                  <a:schemeClr val="tx1"/>
                </a:solidFill>
                <a:latin typeface="Meiryo UI" panose="020B0604030504040204" pitchFamily="50" charset="-128"/>
                <a:ea typeface="Meiryo UI" panose="020B0604030504040204" pitchFamily="50" charset="-128"/>
              </a:rPr>
              <a:t>周期ハンドラから起床されると、</a:t>
            </a:r>
            <a:r>
              <a:rPr lang="en-US" altLang="ja-JP" sz="1100">
                <a:ln w="38100">
                  <a:noFill/>
                </a:ln>
                <a:solidFill>
                  <a:schemeClr val="tx1"/>
                </a:solidFill>
                <a:latin typeface="Meiryo UI" panose="020B0604030504040204" pitchFamily="50" charset="-128"/>
                <a:ea typeface="Meiryo UI" panose="020B0604030504040204" pitchFamily="50" charset="-128"/>
              </a:rPr>
              <a:t>SW1</a:t>
            </a:r>
            <a:r>
              <a:rPr lang="ja-JP" altLang="en-US" sz="1100">
                <a:ln w="38100">
                  <a:noFill/>
                </a:ln>
                <a:solidFill>
                  <a:schemeClr val="tx1"/>
                </a:solidFill>
                <a:latin typeface="Meiryo UI" panose="020B0604030504040204" pitchFamily="50" charset="-128"/>
                <a:ea typeface="Meiryo UI" panose="020B0604030504040204" pitchFamily="50" charset="-128"/>
              </a:rPr>
              <a:t>と</a:t>
            </a:r>
            <a:r>
              <a:rPr lang="en-US" altLang="ja-JP" sz="1100">
                <a:ln w="38100">
                  <a:noFill/>
                </a:ln>
                <a:solidFill>
                  <a:schemeClr val="tx1"/>
                </a:solidFill>
                <a:latin typeface="Meiryo UI" panose="020B0604030504040204" pitchFamily="50" charset="-128"/>
                <a:ea typeface="Meiryo UI" panose="020B0604030504040204" pitchFamily="50" charset="-128"/>
              </a:rPr>
              <a:t>PUSH1</a:t>
            </a:r>
            <a:r>
              <a:rPr lang="ja-JP" altLang="en-US" sz="1100">
                <a:ln w="38100">
                  <a:noFill/>
                </a:ln>
                <a:solidFill>
                  <a:schemeClr val="tx1"/>
                </a:solidFill>
                <a:latin typeface="Meiryo UI" panose="020B0604030504040204" pitchFamily="50" charset="-128"/>
                <a:ea typeface="Meiryo UI" panose="020B0604030504040204" pitchFamily="50" charset="-128"/>
              </a:rPr>
              <a:t>の状態をスキャンした後、無限ループによって再びスリープする。</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269976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5325DA-8715-4C78-B39A-77078B38EE9C}"/>
              </a:ext>
            </a:extLst>
          </p:cNvPr>
          <p:cNvSpPr>
            <a:spLocks noGrp="1"/>
          </p:cNvSpPr>
          <p:nvPr>
            <p:ph type="title"/>
          </p:nvPr>
        </p:nvSpPr>
        <p:spPr/>
        <p:txBody>
          <a:bodyPr>
            <a:normAutofit/>
          </a:bodyPr>
          <a:lstStyle/>
          <a:p>
            <a:r>
              <a:rPr kumimoji="1" lang="en-US" altLang="ja-JP" sz="2800">
                <a:latin typeface="ＭＳ ゴシック" panose="020B0609070205080204" pitchFamily="49" charset="-128"/>
              </a:rPr>
              <a:t>5.2.</a:t>
            </a:r>
            <a:r>
              <a:rPr kumimoji="1" lang="ja-JP" altLang="en-US" sz="2800">
                <a:latin typeface="ＭＳ ゴシック" panose="020B0609070205080204" pitchFamily="49" charset="-128"/>
              </a:rPr>
              <a:t>テスト</a:t>
            </a:r>
            <a:r>
              <a:rPr lang="ja-JP" altLang="en-US" sz="2800">
                <a:latin typeface="ＭＳ ゴシック" panose="020B0609070205080204" pitchFamily="49" charset="-128"/>
                <a:cs typeface="Calibri"/>
              </a:rPr>
              <a:t>ケースの解説</a:t>
            </a:r>
            <a:r>
              <a:rPr lang="en-US" altLang="ja-JP" sz="2800">
                <a:latin typeface="ＭＳ ゴシック" panose="020B0609070205080204" pitchFamily="49" charset="-128"/>
                <a:cs typeface="Calibri"/>
              </a:rPr>
              <a:t>(1)</a:t>
            </a:r>
            <a:r>
              <a:rPr lang="ja-JP" altLang="en-US" sz="2800">
                <a:latin typeface="ＭＳ ゴシック" panose="020B0609070205080204" pitchFamily="49" charset="-128"/>
                <a:cs typeface="Calibri"/>
              </a:rPr>
              <a:t>スイッチスキャンタスク</a:t>
            </a:r>
            <a:r>
              <a:rPr lang="ja-JP" altLang="en-US" sz="2800">
                <a:latin typeface="ＭＳ ゴシック" panose="020B0609070205080204" pitchFamily="49" charset="-128"/>
              </a:rPr>
              <a:t>(</a:t>
            </a:r>
            <a:r>
              <a:rPr lang="en-US" altLang="ja-JP" sz="2800">
                <a:latin typeface="ＭＳ ゴシック" panose="020B0609070205080204" pitchFamily="49" charset="-128"/>
              </a:rPr>
              <a:t>2</a:t>
            </a:r>
            <a:r>
              <a:rPr lang="ja-JP" altLang="en-US" sz="2800">
                <a:latin typeface="ＭＳ ゴシック" panose="020B0609070205080204" pitchFamily="49" charset="-128"/>
              </a:rPr>
              <a:t>/</a:t>
            </a:r>
            <a:r>
              <a:rPr lang="en-US" altLang="ja-JP" sz="2800">
                <a:latin typeface="ＭＳ ゴシック" panose="020B0609070205080204" pitchFamily="49" charset="-128"/>
              </a:rPr>
              <a:t>4</a:t>
            </a:r>
            <a:r>
              <a:rPr lang="ja-JP" altLang="en-US" sz="2800">
                <a:latin typeface="ＭＳ ゴシック" panose="020B0609070205080204" pitchFamily="49" charset="-128"/>
              </a:rPr>
              <a:t>)</a:t>
            </a:r>
            <a:endParaRPr kumimoji="1" lang="ja-JP" altLang="en-US" sz="28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563B2EC6-179D-40A3-98DF-3AAACBC060E9}"/>
              </a:ext>
            </a:extLst>
          </p:cNvPr>
          <p:cNvSpPr>
            <a:spLocks noGrp="1"/>
          </p:cNvSpPr>
          <p:nvPr>
            <p:ph idx="1"/>
          </p:nvPr>
        </p:nvSpPr>
        <p:spPr/>
        <p:txBody>
          <a:bodyPr/>
          <a:lstStyle/>
          <a:p>
            <a:pPr lvl="1"/>
            <a:r>
              <a:rPr lang="ja-JP" altLang="en-US"/>
              <a:t>デバイスドライバを偽装して、</a:t>
            </a:r>
            <a:r>
              <a:rPr kumimoji="1" lang="en-US" altLang="ja-JP"/>
              <a:t>SW1 </a:t>
            </a:r>
            <a:r>
              <a:rPr kumimoji="1" lang="ja-JP" altLang="en-US"/>
              <a:t>と</a:t>
            </a:r>
            <a:r>
              <a:rPr kumimoji="1" lang="en-US" altLang="ja-JP"/>
              <a:t>PUSH1</a:t>
            </a:r>
            <a:r>
              <a:rPr kumimoji="1" lang="ja-JP" altLang="en-US"/>
              <a:t>の状態を操る</a:t>
            </a:r>
          </a:p>
        </p:txBody>
      </p:sp>
      <p:pic>
        <p:nvPicPr>
          <p:cNvPr id="7" name="図 6">
            <a:extLst>
              <a:ext uri="{FF2B5EF4-FFF2-40B4-BE49-F238E27FC236}">
                <a16:creationId xmlns:a16="http://schemas.microsoft.com/office/drawing/2014/main" id="{4D3E3EE8-8CA0-47E3-9AF5-A07A59924E7D}"/>
              </a:ext>
            </a:extLst>
          </p:cNvPr>
          <p:cNvPicPr>
            <a:picLocks noChangeAspect="1"/>
          </p:cNvPicPr>
          <p:nvPr/>
        </p:nvPicPr>
        <p:blipFill>
          <a:blip r:embed="rId2"/>
          <a:stretch>
            <a:fillRect/>
          </a:stretch>
        </p:blipFill>
        <p:spPr>
          <a:xfrm>
            <a:off x="3557233" y="3105395"/>
            <a:ext cx="5077534" cy="2924583"/>
          </a:xfrm>
          <a:prstGeom prst="rect">
            <a:avLst/>
          </a:prstGeom>
        </p:spPr>
      </p:pic>
      <p:sp>
        <p:nvSpPr>
          <p:cNvPr id="11" name="正方形/長方形 10">
            <a:extLst>
              <a:ext uri="{FF2B5EF4-FFF2-40B4-BE49-F238E27FC236}">
                <a16:creationId xmlns:a16="http://schemas.microsoft.com/office/drawing/2014/main" id="{F6EC82EC-6E85-472E-A7FF-FA4CB2F84913}"/>
              </a:ext>
            </a:extLst>
          </p:cNvPr>
          <p:cNvSpPr/>
          <p:nvPr/>
        </p:nvSpPr>
        <p:spPr>
          <a:xfrm>
            <a:off x="4037162" y="3105395"/>
            <a:ext cx="2441276" cy="264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2" name="正方形/長方形 11">
            <a:extLst>
              <a:ext uri="{FF2B5EF4-FFF2-40B4-BE49-F238E27FC236}">
                <a16:creationId xmlns:a16="http://schemas.microsoft.com/office/drawing/2014/main" id="{45BB8495-88F8-4839-90D2-C5A94CE4839F}"/>
              </a:ext>
            </a:extLst>
          </p:cNvPr>
          <p:cNvSpPr/>
          <p:nvPr/>
        </p:nvSpPr>
        <p:spPr>
          <a:xfrm>
            <a:off x="4037162" y="4740493"/>
            <a:ext cx="2441276" cy="264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3" name="テキスト ボックス 12">
            <a:extLst>
              <a:ext uri="{FF2B5EF4-FFF2-40B4-BE49-F238E27FC236}">
                <a16:creationId xmlns:a16="http://schemas.microsoft.com/office/drawing/2014/main" id="{0A1EA6E9-3F25-47EB-B5C8-38FFC268D3CF}"/>
              </a:ext>
            </a:extLst>
          </p:cNvPr>
          <p:cNvSpPr txBox="1"/>
          <p:nvPr/>
        </p:nvSpPr>
        <p:spPr>
          <a:xfrm>
            <a:off x="8341743" y="2605177"/>
            <a:ext cx="3079631" cy="646331"/>
          </a:xfrm>
          <a:prstGeom prst="rect">
            <a:avLst/>
          </a:prstGeom>
          <a:noFill/>
          <a:ln w="28575">
            <a:solidFill>
              <a:srgbClr val="FF0000"/>
            </a:solidFill>
          </a:ln>
        </p:spPr>
        <p:txBody>
          <a:bodyPr wrap="square" rtlCol="0">
            <a:spAutoFit/>
          </a:bodyPr>
          <a:lstStyle/>
          <a:p>
            <a:r>
              <a:rPr kumimoji="1" lang="ja-JP" altLang="en-US">
                <a:ea typeface="ＭＳ ゴシック" panose="020B0609070205080204" pitchFamily="49" charset="-128"/>
              </a:rPr>
              <a:t>テストケースにて、スイッチの状態を事前に設定する</a:t>
            </a:r>
          </a:p>
        </p:txBody>
      </p:sp>
      <p:cxnSp>
        <p:nvCxnSpPr>
          <p:cNvPr id="15" name="直線矢印コネクタ 14">
            <a:extLst>
              <a:ext uri="{FF2B5EF4-FFF2-40B4-BE49-F238E27FC236}">
                <a16:creationId xmlns:a16="http://schemas.microsoft.com/office/drawing/2014/main" id="{71A4D60B-28F3-4290-BF72-5B19EFC4EBB4}"/>
              </a:ext>
            </a:extLst>
          </p:cNvPr>
          <p:cNvCxnSpPr>
            <a:cxnSpLocks/>
            <a:stCxn id="13" idx="1"/>
            <a:endCxn id="11" idx="3"/>
          </p:cNvCxnSpPr>
          <p:nvPr/>
        </p:nvCxnSpPr>
        <p:spPr>
          <a:xfrm flipH="1">
            <a:off x="6478438" y="2928343"/>
            <a:ext cx="1863305" cy="30942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0EEEA610-9DB4-4890-B53F-241050BBD357}"/>
              </a:ext>
            </a:extLst>
          </p:cNvPr>
          <p:cNvCxnSpPr>
            <a:cxnSpLocks/>
            <a:stCxn id="13" idx="1"/>
            <a:endCxn id="12" idx="3"/>
          </p:cNvCxnSpPr>
          <p:nvPr/>
        </p:nvCxnSpPr>
        <p:spPr>
          <a:xfrm flipH="1">
            <a:off x="6478438" y="2928343"/>
            <a:ext cx="1863305" cy="194452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6CE343FB-BB77-472F-B290-7654D79FA4B6}"/>
              </a:ext>
            </a:extLst>
          </p:cNvPr>
          <p:cNvSpPr txBox="1"/>
          <p:nvPr/>
        </p:nvSpPr>
        <p:spPr>
          <a:xfrm>
            <a:off x="8420680" y="4358915"/>
            <a:ext cx="3079631" cy="646331"/>
          </a:xfrm>
          <a:prstGeom prst="rect">
            <a:avLst/>
          </a:prstGeom>
          <a:noFill/>
          <a:ln w="28575">
            <a:solidFill>
              <a:srgbClr val="0070C0"/>
            </a:solidFill>
          </a:ln>
        </p:spPr>
        <p:txBody>
          <a:bodyPr wrap="square" rtlCol="0">
            <a:spAutoFit/>
          </a:bodyPr>
          <a:lstStyle/>
          <a:p>
            <a:r>
              <a:rPr kumimoji="1" lang="ja-JP" altLang="en-US">
                <a:ea typeface="ＭＳ ゴシック" panose="020B0609070205080204" pitchFamily="49" charset="-128"/>
              </a:rPr>
              <a:t>事前に設定されたスイッチの状態を返す</a:t>
            </a:r>
          </a:p>
        </p:txBody>
      </p:sp>
      <p:sp>
        <p:nvSpPr>
          <p:cNvPr id="22" name="正方形/長方形 21">
            <a:extLst>
              <a:ext uri="{FF2B5EF4-FFF2-40B4-BE49-F238E27FC236}">
                <a16:creationId xmlns:a16="http://schemas.microsoft.com/office/drawing/2014/main" id="{CFAF035A-38D0-40DD-B856-6B118E5711A1}"/>
              </a:ext>
            </a:extLst>
          </p:cNvPr>
          <p:cNvSpPr/>
          <p:nvPr/>
        </p:nvSpPr>
        <p:spPr>
          <a:xfrm>
            <a:off x="4408102" y="3910078"/>
            <a:ext cx="1846191" cy="26475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23" name="正方形/長方形 22">
            <a:extLst>
              <a:ext uri="{FF2B5EF4-FFF2-40B4-BE49-F238E27FC236}">
                <a16:creationId xmlns:a16="http://schemas.microsoft.com/office/drawing/2014/main" id="{0D25BDD2-6A39-4FA7-8B3D-C7C8FA60EDE7}"/>
              </a:ext>
            </a:extLst>
          </p:cNvPr>
          <p:cNvSpPr/>
          <p:nvPr/>
        </p:nvSpPr>
        <p:spPr>
          <a:xfrm>
            <a:off x="4408102" y="5545176"/>
            <a:ext cx="1846191" cy="26475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cxnSp>
        <p:nvCxnSpPr>
          <p:cNvPr id="26" name="直線矢印コネクタ 25">
            <a:extLst>
              <a:ext uri="{FF2B5EF4-FFF2-40B4-BE49-F238E27FC236}">
                <a16:creationId xmlns:a16="http://schemas.microsoft.com/office/drawing/2014/main" id="{97C6D3C7-C5A0-4D62-906E-15519AF807C2}"/>
              </a:ext>
            </a:extLst>
          </p:cNvPr>
          <p:cNvCxnSpPr>
            <a:cxnSpLocks/>
            <a:endCxn id="22" idx="3"/>
          </p:cNvCxnSpPr>
          <p:nvPr/>
        </p:nvCxnSpPr>
        <p:spPr>
          <a:xfrm flipH="1" flipV="1">
            <a:off x="6254293" y="4042455"/>
            <a:ext cx="2166387" cy="63962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A79EDE8A-6909-473D-8B2D-8ADD31F368F0}"/>
              </a:ext>
            </a:extLst>
          </p:cNvPr>
          <p:cNvCxnSpPr>
            <a:cxnSpLocks/>
            <a:stCxn id="21" idx="1"/>
          </p:cNvCxnSpPr>
          <p:nvPr/>
        </p:nvCxnSpPr>
        <p:spPr>
          <a:xfrm flipH="1">
            <a:off x="6254293" y="4682081"/>
            <a:ext cx="2166387" cy="107093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2395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EE9139-8B6A-4A00-A2AF-78B2E7E490FF}"/>
              </a:ext>
            </a:extLst>
          </p:cNvPr>
          <p:cNvSpPr>
            <a:spLocks noGrp="1"/>
          </p:cNvSpPr>
          <p:nvPr>
            <p:ph type="title"/>
          </p:nvPr>
        </p:nvSpPr>
        <p:spPr/>
        <p:txBody>
          <a:bodyPr/>
          <a:lstStyle/>
          <a:p>
            <a:r>
              <a:rPr lang="ja-JP" altLang="en-US" b="0" i="0"/>
              <a:t>参考サイト、参考資料</a:t>
            </a:r>
            <a:endParaRPr kumimoji="1" lang="ja-JP" altLang="en-US"/>
          </a:p>
        </p:txBody>
      </p:sp>
      <p:sp>
        <p:nvSpPr>
          <p:cNvPr id="3" name="コンテンツ プレースホルダー 2">
            <a:extLst>
              <a:ext uri="{FF2B5EF4-FFF2-40B4-BE49-F238E27FC236}">
                <a16:creationId xmlns:a16="http://schemas.microsoft.com/office/drawing/2014/main" id="{EA66B8F8-89FD-4BE4-9146-37DB29E0361D}"/>
              </a:ext>
            </a:extLst>
          </p:cNvPr>
          <p:cNvSpPr>
            <a:spLocks noGrp="1"/>
          </p:cNvSpPr>
          <p:nvPr>
            <p:ph idx="1"/>
          </p:nvPr>
        </p:nvSpPr>
        <p:spPr/>
        <p:txBody>
          <a:bodyPr>
            <a:noAutofit/>
          </a:bodyPr>
          <a:lstStyle/>
          <a:p>
            <a:pPr marL="0" indent="0">
              <a:buNone/>
            </a:pPr>
            <a:r>
              <a:rPr kumimoji="1" lang="ja-JP" altLang="en-US" sz="2400"/>
              <a:t>・組込みソフトウェア開発技術の基礎 </a:t>
            </a:r>
            <a:r>
              <a:rPr kumimoji="1" lang="en-US" altLang="ja-JP" sz="1400">
                <a:hlinkClick r:id="rId2"/>
              </a:rPr>
              <a:t>https://www.nces.i.nagoya-u.ac.jp/NEP/materials/about.html</a:t>
            </a:r>
            <a:endParaRPr lang="en-US" altLang="ja-JP" sz="2400" b="0">
              <a:latin typeface="ＭＳ ゴシック" panose="020B0609070205080204" pitchFamily="49" charset="-128"/>
            </a:endParaRPr>
          </a:p>
          <a:p>
            <a:pPr marL="0" indent="0">
              <a:buNone/>
            </a:pPr>
            <a:r>
              <a:rPr lang="ja-JP" altLang="en-US" sz="2400" b="0">
                <a:latin typeface="ＭＳ ゴシック" panose="020B0609070205080204" pitchFamily="49" charset="-128"/>
              </a:rPr>
              <a:t>・</a:t>
            </a:r>
            <a:r>
              <a:rPr lang="en-US" altLang="ja-JP" sz="2400" b="0">
                <a:latin typeface="ＭＳ ゴシック" panose="020B0609070205080204" pitchFamily="49" charset="-128"/>
              </a:rPr>
              <a:t>GoogleTest </a:t>
            </a:r>
            <a:r>
              <a:rPr lang="en-US" altLang="ja-JP" sz="1400" b="0">
                <a:latin typeface="ＭＳ ゴシック" panose="020B0609070205080204" pitchFamily="49" charset="-128"/>
                <a:hlinkClick r:id="rId3"/>
              </a:rPr>
              <a:t>https://github.com/google/googletest</a:t>
            </a:r>
            <a:endParaRPr lang="en-US" altLang="ja-JP" sz="2400" b="0">
              <a:latin typeface="ＭＳ ゴシック" panose="020B0609070205080204" pitchFamily="49" charset="-128"/>
            </a:endParaRPr>
          </a:p>
          <a:p>
            <a:pPr marL="0" indent="0">
              <a:buNone/>
            </a:pPr>
            <a:r>
              <a:rPr lang="ja-JP" altLang="en-US" sz="2400" b="0">
                <a:latin typeface="ＭＳ ゴシック" panose="020B0609070205080204" pitchFamily="49" charset="-128"/>
              </a:rPr>
              <a:t>・</a:t>
            </a:r>
            <a:r>
              <a:rPr lang="en-US" altLang="ja-JP" sz="2400" b="0">
                <a:latin typeface="ＭＳ ゴシック" panose="020B0609070205080204" pitchFamily="49" charset="-128"/>
              </a:rPr>
              <a:t>GoogleTest </a:t>
            </a:r>
            <a:r>
              <a:rPr lang="ja-JP" altLang="en-US" sz="2400" b="0">
                <a:latin typeface="ＭＳ ゴシック" panose="020B0609070205080204" pitchFamily="49" charset="-128"/>
              </a:rPr>
              <a:t>ドキュメント日本語訳 </a:t>
            </a:r>
            <a:r>
              <a:rPr lang="en-US" altLang="ja-JP" sz="1400" b="0">
                <a:latin typeface="ＭＳ ゴシック" panose="020B0609070205080204" pitchFamily="49" charset="-128"/>
                <a:hlinkClick r:id="rId4"/>
              </a:rPr>
              <a:t>http://opencv.jp/googletestdocs/index.html</a:t>
            </a:r>
            <a:endParaRPr lang="en-US" altLang="ja-JP" sz="2400" b="0">
              <a:latin typeface="ＭＳ ゴシック" panose="020B0609070205080204" pitchFamily="49" charset="-128"/>
            </a:endParaRPr>
          </a:p>
          <a:p>
            <a:pPr marL="0" indent="0">
              <a:buNone/>
            </a:pPr>
            <a:r>
              <a:rPr lang="ja-JP" altLang="en-US" sz="2400" b="0">
                <a:latin typeface="ＭＳ ゴシック" panose="020B0609070205080204" pitchFamily="49" charset="-128"/>
              </a:rPr>
              <a:t>・</a:t>
            </a:r>
            <a:r>
              <a:rPr lang="en-US" altLang="ja-JP" sz="2400" b="0">
                <a:latin typeface="ＭＳ ゴシック" panose="020B0609070205080204" pitchFamily="49" charset="-128"/>
              </a:rPr>
              <a:t>Fake Function Framework(FFF) </a:t>
            </a:r>
            <a:r>
              <a:rPr lang="en-US" altLang="ja-JP" sz="1600" b="0">
                <a:latin typeface="ＭＳ ゴシック" panose="020B0609070205080204" pitchFamily="49" charset="-128"/>
                <a:hlinkClick r:id="rId5"/>
              </a:rPr>
              <a:t>https://github.com/meekrosoft/fff</a:t>
            </a:r>
            <a:endParaRPr lang="en-US" altLang="ja-JP" sz="2400" b="0">
              <a:latin typeface="ＭＳ ゴシック" panose="020B0609070205080204" pitchFamily="49" charset="-128"/>
            </a:endParaRPr>
          </a:p>
          <a:p>
            <a:pPr marL="0" indent="0">
              <a:buNone/>
            </a:pPr>
            <a:r>
              <a:rPr lang="ja-JP" altLang="en-US" sz="2400" b="0">
                <a:latin typeface="ＭＳ ゴシック" panose="020B0609070205080204" pitchFamily="49" charset="-128"/>
              </a:rPr>
              <a:t>・モダン</a:t>
            </a:r>
            <a:r>
              <a:rPr lang="en-US" altLang="ja-JP" sz="2400" b="0">
                <a:latin typeface="ＭＳ ゴシック" panose="020B0609070205080204" pitchFamily="49" charset="-128"/>
              </a:rPr>
              <a:t>C</a:t>
            </a:r>
            <a:r>
              <a:rPr lang="ja-JP" altLang="en-US" sz="2400" b="0">
                <a:latin typeface="ＭＳ ゴシック" panose="020B0609070205080204" pitchFamily="49" charset="-128"/>
              </a:rPr>
              <a:t>言語プログラミング  </a:t>
            </a:r>
            <a:r>
              <a:rPr lang="en-US" altLang="ja-JP" sz="1400" b="0">
                <a:latin typeface="ＭＳ ゴシック" panose="020B0609070205080204" pitchFamily="49" charset="-128"/>
                <a:hlinkClick r:id="rId6"/>
              </a:rPr>
              <a:t>https://tatsu-zine.com/books/modern-cprogramming</a:t>
            </a:r>
            <a:endParaRPr lang="ja-JP" altLang="en-US" sz="2400" b="0">
              <a:latin typeface="ＭＳ ゴシック" panose="020B0609070205080204" pitchFamily="49" charset="-128"/>
            </a:endParaRPr>
          </a:p>
          <a:p>
            <a:pPr marL="0" indent="0">
              <a:buNone/>
            </a:pPr>
            <a:r>
              <a:rPr lang="ja-JP" altLang="en-US" sz="2400" b="0">
                <a:latin typeface="ＭＳ ゴシック" panose="020B0609070205080204" pitchFamily="49" charset="-128"/>
              </a:rPr>
              <a:t>   出版社</a:t>
            </a:r>
            <a:r>
              <a:rPr lang="en-US" altLang="ja-JP" sz="2400" b="0">
                <a:latin typeface="ＭＳ ゴシック" panose="020B0609070205080204" pitchFamily="49" charset="-128"/>
              </a:rPr>
              <a:t>: KADOKAWA/</a:t>
            </a:r>
            <a:r>
              <a:rPr lang="ja-JP" altLang="en-US" sz="2400" b="0">
                <a:latin typeface="ＭＳ ゴシック" panose="020B0609070205080204" pitchFamily="49" charset="-128"/>
              </a:rPr>
              <a:t>アスキー・メディアワークス</a:t>
            </a:r>
            <a:endParaRPr lang="en-US" altLang="ja-JP" sz="2400" b="0">
              <a:latin typeface="ＭＳ ゴシック" panose="020B0609070205080204" pitchFamily="49" charset="-128"/>
            </a:endParaRPr>
          </a:p>
        </p:txBody>
      </p:sp>
    </p:spTree>
    <p:extLst>
      <p:ext uri="{BB962C8B-B14F-4D97-AF65-F5344CB8AC3E}">
        <p14:creationId xmlns:p14="http://schemas.microsoft.com/office/powerpoint/2010/main" val="4200259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EE1C55-B624-4477-AB06-E75DFE0E6D85}"/>
              </a:ext>
            </a:extLst>
          </p:cNvPr>
          <p:cNvSpPr>
            <a:spLocks noGrp="1"/>
          </p:cNvSpPr>
          <p:nvPr>
            <p:ph type="title"/>
          </p:nvPr>
        </p:nvSpPr>
        <p:spPr/>
        <p:txBody>
          <a:bodyPr>
            <a:normAutofit/>
          </a:bodyPr>
          <a:lstStyle/>
          <a:p>
            <a:r>
              <a:rPr kumimoji="1" lang="en-US" altLang="ja-JP" sz="2800">
                <a:latin typeface="ＭＳ ゴシック" panose="020B0609070205080204" pitchFamily="49" charset="-128"/>
              </a:rPr>
              <a:t>5.2.</a:t>
            </a:r>
            <a:r>
              <a:rPr kumimoji="1" lang="ja-JP" altLang="en-US" sz="2800">
                <a:latin typeface="ＭＳ ゴシック" panose="020B0609070205080204" pitchFamily="49" charset="-128"/>
              </a:rPr>
              <a:t>テスト</a:t>
            </a:r>
            <a:r>
              <a:rPr lang="ja-JP" altLang="en-US" sz="2800">
                <a:latin typeface="ＭＳ ゴシック" panose="020B0609070205080204" pitchFamily="49" charset="-128"/>
                <a:cs typeface="Calibri"/>
              </a:rPr>
              <a:t>ケースの解説</a:t>
            </a:r>
            <a:r>
              <a:rPr lang="en-US" altLang="ja-JP" sz="2800">
                <a:latin typeface="ＭＳ ゴシック" panose="020B0609070205080204" pitchFamily="49" charset="-128"/>
                <a:cs typeface="Calibri"/>
              </a:rPr>
              <a:t>(1)</a:t>
            </a:r>
            <a:r>
              <a:rPr lang="ja-JP" altLang="en-US" sz="2800">
                <a:latin typeface="ＭＳ ゴシック" panose="020B0609070205080204" pitchFamily="49" charset="-128"/>
                <a:cs typeface="Calibri"/>
              </a:rPr>
              <a:t>スイッチスキャンタスク</a:t>
            </a:r>
            <a:r>
              <a:rPr lang="ja-JP" altLang="en-US" sz="2800">
                <a:latin typeface="ＭＳ ゴシック" panose="020B0609070205080204" pitchFamily="49" charset="-128"/>
              </a:rPr>
              <a:t>(</a:t>
            </a:r>
            <a:r>
              <a:rPr lang="en-US" altLang="ja-JP" sz="2800">
                <a:latin typeface="ＭＳ ゴシック" panose="020B0609070205080204" pitchFamily="49" charset="-128"/>
              </a:rPr>
              <a:t>3</a:t>
            </a:r>
            <a:r>
              <a:rPr lang="ja-JP" altLang="en-US" sz="2800">
                <a:latin typeface="ＭＳ ゴシック" panose="020B0609070205080204" pitchFamily="49" charset="-128"/>
              </a:rPr>
              <a:t>/</a:t>
            </a:r>
            <a:r>
              <a:rPr lang="en-US" altLang="ja-JP" sz="2800">
                <a:latin typeface="ＭＳ ゴシック" panose="020B0609070205080204" pitchFamily="49" charset="-128"/>
              </a:rPr>
              <a:t>4</a:t>
            </a:r>
            <a:r>
              <a:rPr lang="ja-JP" altLang="en-US" sz="2800">
                <a:latin typeface="ＭＳ ゴシック" panose="020B0609070205080204" pitchFamily="49" charset="-128"/>
              </a:rPr>
              <a:t>)</a:t>
            </a:r>
            <a:endParaRPr kumimoji="1" lang="ja-JP" altLang="en-US" sz="28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AD55058B-C7B3-4A82-98EA-054A0324C07D}"/>
              </a:ext>
            </a:extLst>
          </p:cNvPr>
          <p:cNvSpPr>
            <a:spLocks noGrp="1"/>
          </p:cNvSpPr>
          <p:nvPr>
            <p:ph idx="1"/>
          </p:nvPr>
        </p:nvSpPr>
        <p:spPr/>
        <p:txBody>
          <a:bodyPr/>
          <a:lstStyle/>
          <a:p>
            <a:pPr lvl="1"/>
            <a:r>
              <a:rPr kumimoji="1" lang="en-US" altLang="ja-JP"/>
              <a:t>SW1 </a:t>
            </a:r>
            <a:r>
              <a:rPr kumimoji="1" lang="ja-JP" altLang="en-US"/>
              <a:t>と</a:t>
            </a:r>
            <a:r>
              <a:rPr kumimoji="1" lang="en-US" altLang="ja-JP"/>
              <a:t>PUSH1</a:t>
            </a:r>
            <a:r>
              <a:rPr kumimoji="1" lang="ja-JP" altLang="en-US"/>
              <a:t>の同時押下のテストケース</a:t>
            </a:r>
          </a:p>
        </p:txBody>
      </p:sp>
      <p:pic>
        <p:nvPicPr>
          <p:cNvPr id="7" name="図 6">
            <a:extLst>
              <a:ext uri="{FF2B5EF4-FFF2-40B4-BE49-F238E27FC236}">
                <a16:creationId xmlns:a16="http://schemas.microsoft.com/office/drawing/2014/main" id="{E421A4E8-E740-45D1-B442-5F95B001F862}"/>
              </a:ext>
            </a:extLst>
          </p:cNvPr>
          <p:cNvPicPr>
            <a:picLocks noChangeAspect="1"/>
          </p:cNvPicPr>
          <p:nvPr/>
        </p:nvPicPr>
        <p:blipFill>
          <a:blip r:embed="rId3"/>
          <a:stretch>
            <a:fillRect/>
          </a:stretch>
        </p:blipFill>
        <p:spPr>
          <a:xfrm>
            <a:off x="2883047" y="2389528"/>
            <a:ext cx="6115009" cy="3465172"/>
          </a:xfrm>
          <a:prstGeom prst="rect">
            <a:avLst/>
          </a:prstGeom>
        </p:spPr>
      </p:pic>
      <p:sp>
        <p:nvSpPr>
          <p:cNvPr id="8" name="正方形/長方形 7">
            <a:extLst>
              <a:ext uri="{FF2B5EF4-FFF2-40B4-BE49-F238E27FC236}">
                <a16:creationId xmlns:a16="http://schemas.microsoft.com/office/drawing/2014/main" id="{BF15D7F2-0C6F-41EC-910B-0F8AB4A4934E}"/>
              </a:ext>
            </a:extLst>
          </p:cNvPr>
          <p:cNvSpPr/>
          <p:nvPr/>
        </p:nvSpPr>
        <p:spPr>
          <a:xfrm>
            <a:off x="3330346" y="4228330"/>
            <a:ext cx="1577912" cy="39542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9" name="吹き出し: 四角形 8">
            <a:extLst>
              <a:ext uri="{FF2B5EF4-FFF2-40B4-BE49-F238E27FC236}">
                <a16:creationId xmlns:a16="http://schemas.microsoft.com/office/drawing/2014/main" id="{C98C1632-9056-4BED-8AC8-06E4A745C61D}"/>
              </a:ext>
            </a:extLst>
          </p:cNvPr>
          <p:cNvSpPr/>
          <p:nvPr/>
        </p:nvSpPr>
        <p:spPr bwMode="auto">
          <a:xfrm>
            <a:off x="7337865" y="4097337"/>
            <a:ext cx="3506681" cy="395429"/>
          </a:xfrm>
          <a:prstGeom prst="wedgeRectCallout">
            <a:avLst>
              <a:gd name="adj1" fmla="val -119094"/>
              <a:gd name="adj2" fmla="val 25304"/>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en-US" altLang="ja-JP" sz="1100">
                <a:ln w="38100">
                  <a:noFill/>
                </a:ln>
                <a:solidFill>
                  <a:schemeClr val="tx1"/>
                </a:solidFill>
                <a:latin typeface="Meiryo UI" panose="020B0604030504040204" pitchFamily="50" charset="-128"/>
                <a:ea typeface="Meiryo UI" panose="020B0604030504040204" pitchFamily="50" charset="-128"/>
              </a:rPr>
              <a:t>setjmp</a:t>
            </a:r>
            <a:r>
              <a:rPr lang="ja-JP" altLang="en-US" sz="1100">
                <a:ln w="38100">
                  <a:noFill/>
                </a:ln>
                <a:solidFill>
                  <a:schemeClr val="tx1"/>
                </a:solidFill>
                <a:latin typeface="Meiryo UI" panose="020B0604030504040204" pitchFamily="50" charset="-128"/>
                <a:ea typeface="Meiryo UI" panose="020B0604030504040204" pitchFamily="50" charset="-128"/>
              </a:rPr>
              <a:t>ライブラリ実行後、</a:t>
            </a:r>
            <a:endParaRPr lang="en-US" altLang="ja-JP" sz="110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無限ループを含むテスト対象</a:t>
            </a:r>
            <a:r>
              <a:rPr lang="en-US" altLang="ja-JP" sz="1100">
                <a:ln w="38100">
                  <a:noFill/>
                </a:ln>
                <a:solidFill>
                  <a:schemeClr val="tx1"/>
                </a:solidFill>
                <a:latin typeface="Meiryo UI" panose="020B0604030504040204" pitchFamily="50" charset="-128"/>
                <a:ea typeface="Meiryo UI" panose="020B0604030504040204" pitchFamily="50" charset="-128"/>
              </a:rPr>
              <a:t>sw_scan_task</a:t>
            </a:r>
            <a:r>
              <a:rPr lang="ja-JP" altLang="en-US" sz="1100">
                <a:ln w="38100">
                  <a:noFill/>
                </a:ln>
                <a:solidFill>
                  <a:schemeClr val="tx1"/>
                </a:solidFill>
                <a:latin typeface="Meiryo UI" panose="020B0604030504040204" pitchFamily="50" charset="-128"/>
                <a:ea typeface="Meiryo UI" panose="020B0604030504040204" pitchFamily="50" charset="-128"/>
              </a:rPr>
              <a:t>をコール</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5D7D5ABD-DAA4-4CD1-9C69-94ACA23A2762}"/>
              </a:ext>
            </a:extLst>
          </p:cNvPr>
          <p:cNvSpPr/>
          <p:nvPr/>
        </p:nvSpPr>
        <p:spPr>
          <a:xfrm>
            <a:off x="3330345" y="5017177"/>
            <a:ext cx="3389459" cy="83752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1" name="吹き出し: 四角形 10">
            <a:extLst>
              <a:ext uri="{FF2B5EF4-FFF2-40B4-BE49-F238E27FC236}">
                <a16:creationId xmlns:a16="http://schemas.microsoft.com/office/drawing/2014/main" id="{108C7C36-112E-478F-8F35-6F0948490C96}"/>
              </a:ext>
            </a:extLst>
          </p:cNvPr>
          <p:cNvSpPr/>
          <p:nvPr/>
        </p:nvSpPr>
        <p:spPr bwMode="auto">
          <a:xfrm>
            <a:off x="7047609" y="5216236"/>
            <a:ext cx="4050298" cy="663428"/>
          </a:xfrm>
          <a:prstGeom prst="wedgeRectCallout">
            <a:avLst>
              <a:gd name="adj1" fmla="val -58568"/>
              <a:gd name="adj2" fmla="val -505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endParaRPr lang="en-US" altLang="ja-JP" sz="105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050">
                <a:ln w="38100">
                  <a:noFill/>
                </a:ln>
                <a:solidFill>
                  <a:schemeClr val="tx1"/>
                </a:solidFill>
                <a:latin typeface="Meiryo UI" panose="020B0604030504040204" pitchFamily="50" charset="-128"/>
                <a:ea typeface="Meiryo UI" panose="020B0604030504040204" pitchFamily="50" charset="-128"/>
              </a:rPr>
              <a:t>テスト結果の検証</a:t>
            </a:r>
            <a:endParaRPr lang="en-US" altLang="ja-JP" sz="105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050">
                <a:ln w="38100">
                  <a:noFill/>
                </a:ln>
                <a:solidFill>
                  <a:schemeClr val="tx1"/>
                </a:solidFill>
                <a:latin typeface="Meiryo UI" panose="020B0604030504040204" pitchFamily="50" charset="-128"/>
                <a:ea typeface="Meiryo UI" panose="020B0604030504040204" pitchFamily="50" charset="-128"/>
              </a:rPr>
              <a:t>関数の呼び出し履歴</a:t>
            </a:r>
            <a:r>
              <a:rPr lang="en-US" altLang="ja-JP" sz="1050">
                <a:ln w="38100">
                  <a:noFill/>
                </a:ln>
                <a:solidFill>
                  <a:schemeClr val="tx1"/>
                </a:solidFill>
                <a:latin typeface="Meiryo UI" panose="020B0604030504040204" pitchFamily="50" charset="-128"/>
                <a:ea typeface="Meiryo UI" panose="020B0604030504040204" pitchFamily="50" charset="-128"/>
              </a:rPr>
              <a:t>(N</a:t>
            </a:r>
            <a:r>
              <a:rPr lang="ja-JP" altLang="en-US" sz="1050">
                <a:ln w="38100">
                  <a:noFill/>
                </a:ln>
                <a:solidFill>
                  <a:schemeClr val="tx1"/>
                </a:solidFill>
                <a:latin typeface="Meiryo UI" panose="020B0604030504040204" pitchFamily="50" charset="-128"/>
                <a:ea typeface="Meiryo UI" panose="020B0604030504040204" pitchFamily="50" charset="-128"/>
              </a:rPr>
              <a:t>は呼び出し順</a:t>
            </a:r>
            <a:r>
              <a:rPr lang="en-US" altLang="ja-JP" sz="1050">
                <a:ln w="38100">
                  <a:noFill/>
                </a:ln>
                <a:solidFill>
                  <a:schemeClr val="tx1"/>
                </a:solidFill>
                <a:latin typeface="Meiryo UI" panose="020B0604030504040204" pitchFamily="50" charset="-128"/>
                <a:ea typeface="Meiryo UI" panose="020B0604030504040204" pitchFamily="50" charset="-128"/>
              </a:rPr>
              <a:t>):fff.call_history[N]</a:t>
            </a:r>
          </a:p>
          <a:p>
            <a:pPr fontAlgn="base">
              <a:lnSpc>
                <a:spcPct val="110000"/>
              </a:lnSpc>
              <a:spcBef>
                <a:spcPct val="10000"/>
              </a:spcBef>
              <a:spcAft>
                <a:spcPct val="0"/>
              </a:spcAft>
            </a:pPr>
            <a:r>
              <a:rPr lang="ja-JP" altLang="en-US" sz="1100">
                <a:ln w="38100">
                  <a:noFill/>
                </a:ln>
                <a:solidFill>
                  <a:schemeClr val="tx1"/>
                </a:solidFill>
                <a:latin typeface="Meiryo UI" panose="020B0604030504040204" pitchFamily="50" charset="-128"/>
                <a:ea typeface="Meiryo UI" panose="020B0604030504040204" pitchFamily="50" charset="-128"/>
              </a:rPr>
              <a:t>渡された引数の確認</a:t>
            </a:r>
            <a:r>
              <a:rPr lang="en-US" altLang="ja-JP" sz="1100">
                <a:ln w="38100">
                  <a:noFill/>
                </a:ln>
                <a:solidFill>
                  <a:schemeClr val="tx1"/>
                </a:solidFill>
                <a:latin typeface="Meiryo UI" panose="020B0604030504040204" pitchFamily="50" charset="-128"/>
                <a:ea typeface="Meiryo UI" panose="020B0604030504040204" pitchFamily="50" charset="-128"/>
              </a:rPr>
              <a:t>(N</a:t>
            </a:r>
            <a:r>
              <a:rPr lang="ja-JP" altLang="en-US" sz="1100">
                <a:ln w="38100">
                  <a:noFill/>
                </a:ln>
                <a:solidFill>
                  <a:schemeClr val="tx1"/>
                </a:solidFill>
                <a:latin typeface="Meiryo UI" panose="020B0604030504040204" pitchFamily="50" charset="-128"/>
                <a:ea typeface="Meiryo UI" panose="020B0604030504040204" pitchFamily="50" charset="-128"/>
              </a:rPr>
              <a:t>は引数順</a:t>
            </a:r>
            <a:r>
              <a:rPr lang="en-US" altLang="ja-JP" sz="1100">
                <a:ln w="38100">
                  <a:noFill/>
                </a:ln>
                <a:solidFill>
                  <a:schemeClr val="tx1"/>
                </a:solidFill>
                <a:latin typeface="Meiryo UI" panose="020B0604030504040204" pitchFamily="50" charset="-128"/>
                <a:ea typeface="Meiryo UI" panose="020B0604030504040204" pitchFamily="50" charset="-128"/>
              </a:rPr>
              <a:t>): &lt;</a:t>
            </a:r>
            <a:r>
              <a:rPr lang="ja-JP" altLang="en-US" sz="1100">
                <a:ln w="38100">
                  <a:noFill/>
                </a:ln>
                <a:solidFill>
                  <a:schemeClr val="tx1"/>
                </a:solidFill>
                <a:latin typeface="Meiryo UI" panose="020B0604030504040204" pitchFamily="50" charset="-128"/>
                <a:ea typeface="Meiryo UI" panose="020B0604030504040204" pitchFamily="50" charset="-128"/>
              </a:rPr>
              <a:t>関数名</a:t>
            </a:r>
            <a:r>
              <a:rPr lang="en-US" altLang="ja-JP" sz="1100">
                <a:ln w="38100">
                  <a:noFill/>
                </a:ln>
                <a:solidFill>
                  <a:schemeClr val="tx1"/>
                </a:solidFill>
                <a:latin typeface="Meiryo UI" panose="020B0604030504040204" pitchFamily="50" charset="-128"/>
                <a:ea typeface="Meiryo UI" panose="020B0604030504040204" pitchFamily="50" charset="-128"/>
              </a:rPr>
              <a:t>&gt;_fake.argN_val</a:t>
            </a:r>
          </a:p>
          <a:p>
            <a:pPr marL="0" marR="0" indent="0" defTabSz="914400" rtl="0" eaLnBrk="1" fontAlgn="base" latinLnBrk="0" hangingPunct="1">
              <a:lnSpc>
                <a:spcPct val="110000"/>
              </a:lnSpc>
              <a:spcBef>
                <a:spcPct val="10000"/>
              </a:spcBef>
              <a:spcAft>
                <a:spcPct val="0"/>
              </a:spcAft>
              <a:buClrTx/>
              <a:buSzTx/>
              <a:buFontTx/>
              <a:buNone/>
              <a:tabLst/>
            </a:pP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F9188E7D-4F32-4E5C-BA8A-CB5C2BBF3B0A}"/>
              </a:ext>
            </a:extLst>
          </p:cNvPr>
          <p:cNvSpPr/>
          <p:nvPr/>
        </p:nvSpPr>
        <p:spPr>
          <a:xfrm>
            <a:off x="3330346" y="3435979"/>
            <a:ext cx="1577912" cy="264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3" name="吹き出し: 四角形 12">
            <a:extLst>
              <a:ext uri="{FF2B5EF4-FFF2-40B4-BE49-F238E27FC236}">
                <a16:creationId xmlns:a16="http://schemas.microsoft.com/office/drawing/2014/main" id="{D1716353-9D58-4771-BB8D-27D98D731A1C}"/>
              </a:ext>
            </a:extLst>
          </p:cNvPr>
          <p:cNvSpPr/>
          <p:nvPr/>
        </p:nvSpPr>
        <p:spPr bwMode="auto">
          <a:xfrm>
            <a:off x="7337865" y="3364141"/>
            <a:ext cx="2427064" cy="264753"/>
          </a:xfrm>
          <a:prstGeom prst="wedgeRectCallout">
            <a:avLst>
              <a:gd name="adj1" fmla="val -149373"/>
              <a:gd name="adj2" fmla="val 3958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en-US" altLang="ja-JP" sz="1100">
                <a:ln w="38100">
                  <a:noFill/>
                </a:ln>
                <a:solidFill>
                  <a:schemeClr val="tx1"/>
                </a:solidFill>
                <a:latin typeface="Meiryo UI" panose="020B0604030504040204" pitchFamily="50" charset="-128"/>
                <a:ea typeface="Meiryo UI" panose="020B0604030504040204" pitchFamily="50" charset="-128"/>
              </a:rPr>
              <a:t>sw1</a:t>
            </a:r>
            <a:r>
              <a:rPr lang="ja-JP" altLang="en-US" sz="1100">
                <a:ln w="38100">
                  <a:noFill/>
                </a:ln>
                <a:solidFill>
                  <a:schemeClr val="tx1"/>
                </a:solidFill>
                <a:latin typeface="Meiryo UI" panose="020B0604030504040204" pitchFamily="50" charset="-128"/>
                <a:ea typeface="Meiryo UI" panose="020B0604030504040204" pitchFamily="50" charset="-128"/>
              </a:rPr>
              <a:t>と</a:t>
            </a:r>
            <a:r>
              <a:rPr lang="en-US" altLang="ja-JP" sz="1100">
                <a:ln w="38100">
                  <a:noFill/>
                </a:ln>
                <a:solidFill>
                  <a:schemeClr val="tx1"/>
                </a:solidFill>
                <a:latin typeface="Meiryo UI" panose="020B0604030504040204" pitchFamily="50" charset="-128"/>
                <a:ea typeface="Meiryo UI" panose="020B0604030504040204" pitchFamily="50" charset="-128"/>
              </a:rPr>
              <a:t>PUSH1</a:t>
            </a:r>
            <a:r>
              <a:rPr lang="ja-JP" altLang="en-US" sz="1100">
                <a:ln w="38100">
                  <a:noFill/>
                </a:ln>
                <a:solidFill>
                  <a:schemeClr val="tx1"/>
                </a:solidFill>
                <a:latin typeface="Meiryo UI" panose="020B0604030504040204" pitchFamily="50" charset="-128"/>
                <a:ea typeface="Meiryo UI" panose="020B0604030504040204" pitchFamily="50" charset="-128"/>
              </a:rPr>
              <a:t>の現状態を</a:t>
            </a:r>
            <a:r>
              <a:rPr lang="en-US" altLang="ja-JP" sz="1100">
                <a:ln w="38100">
                  <a:noFill/>
                </a:ln>
                <a:solidFill>
                  <a:schemeClr val="tx1"/>
                </a:solidFill>
                <a:latin typeface="Meiryo UI" panose="020B0604030504040204" pitchFamily="50" charset="-128"/>
                <a:ea typeface="Meiryo UI" panose="020B0604030504040204" pitchFamily="50" charset="-128"/>
              </a:rPr>
              <a:t>OFF</a:t>
            </a:r>
            <a:r>
              <a:rPr lang="ja-JP" altLang="en-US" sz="1100">
                <a:ln w="38100">
                  <a:noFill/>
                </a:ln>
                <a:solidFill>
                  <a:schemeClr val="tx1"/>
                </a:solidFill>
                <a:latin typeface="Meiryo UI" panose="020B0604030504040204" pitchFamily="50" charset="-128"/>
                <a:ea typeface="Meiryo UI" panose="020B0604030504040204" pitchFamily="50" charset="-128"/>
              </a:rPr>
              <a:t>に設定</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AA6E35A-AEDD-489C-BBBA-A1D510E4D768}"/>
              </a:ext>
            </a:extLst>
          </p:cNvPr>
          <p:cNvSpPr/>
          <p:nvPr/>
        </p:nvSpPr>
        <p:spPr>
          <a:xfrm>
            <a:off x="3330346" y="3728760"/>
            <a:ext cx="1577912" cy="264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5" name="吹き出し: 四角形 14">
            <a:extLst>
              <a:ext uri="{FF2B5EF4-FFF2-40B4-BE49-F238E27FC236}">
                <a16:creationId xmlns:a16="http://schemas.microsoft.com/office/drawing/2014/main" id="{929D9EC9-BF1B-4860-95DC-5CE076796661}"/>
              </a:ext>
            </a:extLst>
          </p:cNvPr>
          <p:cNvSpPr/>
          <p:nvPr/>
        </p:nvSpPr>
        <p:spPr bwMode="auto">
          <a:xfrm>
            <a:off x="7337865" y="3653858"/>
            <a:ext cx="3506681" cy="339655"/>
          </a:xfrm>
          <a:prstGeom prst="wedgeRectCallout">
            <a:avLst>
              <a:gd name="adj1" fmla="val -118828"/>
              <a:gd name="adj2" fmla="val 1157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前ページの偽装されたデバイスドライバが</a:t>
            </a:r>
            <a:r>
              <a:rPr lang="en-US" altLang="ja-JP" sz="1100">
                <a:ln w="38100">
                  <a:noFill/>
                </a:ln>
                <a:solidFill>
                  <a:schemeClr val="tx1"/>
                </a:solidFill>
                <a:latin typeface="Meiryo UI" panose="020B0604030504040204" pitchFamily="50" charset="-128"/>
                <a:ea typeface="Meiryo UI" panose="020B0604030504040204" pitchFamily="50" charset="-128"/>
              </a:rPr>
              <a:t>sw1</a:t>
            </a:r>
            <a:r>
              <a:rPr lang="ja-JP" altLang="en-US" sz="1100">
                <a:ln w="38100">
                  <a:noFill/>
                </a:ln>
                <a:solidFill>
                  <a:schemeClr val="tx1"/>
                </a:solidFill>
                <a:latin typeface="Meiryo UI" panose="020B0604030504040204" pitchFamily="50" charset="-128"/>
                <a:ea typeface="Meiryo UI" panose="020B0604030504040204" pitchFamily="50" charset="-128"/>
              </a:rPr>
              <a:t>と</a:t>
            </a:r>
            <a:r>
              <a:rPr lang="en-US" altLang="ja-JP" sz="1100">
                <a:ln w="38100">
                  <a:noFill/>
                </a:ln>
                <a:solidFill>
                  <a:schemeClr val="tx1"/>
                </a:solidFill>
                <a:latin typeface="Meiryo UI" panose="020B0604030504040204" pitchFamily="50" charset="-128"/>
                <a:ea typeface="Meiryo UI" panose="020B0604030504040204" pitchFamily="50" charset="-128"/>
              </a:rPr>
              <a:t>PUSH1</a:t>
            </a:r>
            <a:r>
              <a:rPr lang="ja-JP" altLang="en-US" sz="1100">
                <a:ln w="38100">
                  <a:noFill/>
                </a:ln>
                <a:solidFill>
                  <a:schemeClr val="tx1"/>
                </a:solidFill>
                <a:latin typeface="Meiryo UI" panose="020B0604030504040204" pitchFamily="50" charset="-128"/>
                <a:ea typeface="Meiryo UI" panose="020B0604030504040204" pitchFamily="50" charset="-128"/>
              </a:rPr>
              <a:t>を</a:t>
            </a:r>
            <a:r>
              <a:rPr lang="en-US" altLang="ja-JP" sz="1100">
                <a:ln w="38100">
                  <a:noFill/>
                </a:ln>
                <a:solidFill>
                  <a:schemeClr val="tx1"/>
                </a:solidFill>
                <a:latin typeface="Meiryo UI" panose="020B0604030504040204" pitchFamily="50" charset="-128"/>
                <a:ea typeface="Meiryo UI" panose="020B0604030504040204" pitchFamily="50" charset="-128"/>
              </a:rPr>
              <a:t>ON</a:t>
            </a:r>
            <a:r>
              <a:rPr lang="ja-JP" altLang="en-US" sz="1100">
                <a:ln w="38100">
                  <a:noFill/>
                </a:ln>
                <a:solidFill>
                  <a:schemeClr val="tx1"/>
                </a:solidFill>
                <a:latin typeface="Meiryo UI" panose="020B0604030504040204" pitchFamily="50" charset="-128"/>
                <a:ea typeface="Meiryo UI" panose="020B0604030504040204" pitchFamily="50" charset="-128"/>
              </a:rPr>
              <a:t>を返すように設定</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6" name="吹き出し: 四角形 15">
            <a:extLst>
              <a:ext uri="{FF2B5EF4-FFF2-40B4-BE49-F238E27FC236}">
                <a16:creationId xmlns:a16="http://schemas.microsoft.com/office/drawing/2014/main" id="{9B8C5425-DEB9-4B7A-AB63-62A045C2746E}"/>
              </a:ext>
            </a:extLst>
          </p:cNvPr>
          <p:cNvSpPr/>
          <p:nvPr/>
        </p:nvSpPr>
        <p:spPr bwMode="auto">
          <a:xfrm>
            <a:off x="7337865" y="4710835"/>
            <a:ext cx="3506681" cy="395429"/>
          </a:xfrm>
          <a:prstGeom prst="wedgeRectCallout">
            <a:avLst>
              <a:gd name="adj1" fmla="val -91788"/>
              <a:gd name="adj2" fmla="val -1832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次ページの偽装</a:t>
            </a:r>
            <a:r>
              <a:rPr lang="en-US" altLang="ja-JP" sz="1100">
                <a:ln w="38100">
                  <a:noFill/>
                </a:ln>
                <a:solidFill>
                  <a:schemeClr val="tx1"/>
                </a:solidFill>
                <a:latin typeface="Meiryo UI" panose="020B0604030504040204" pitchFamily="50" charset="-128"/>
                <a:ea typeface="Meiryo UI" panose="020B0604030504040204" pitchFamily="50" charset="-128"/>
              </a:rPr>
              <a:t>slp_tsk</a:t>
            </a:r>
            <a:r>
              <a:rPr lang="ja-JP" altLang="en-US" sz="1100">
                <a:ln w="38100">
                  <a:noFill/>
                </a:ln>
                <a:solidFill>
                  <a:schemeClr val="tx1"/>
                </a:solidFill>
                <a:latin typeface="Meiryo UI" panose="020B0604030504040204" pitchFamily="50" charset="-128"/>
                <a:ea typeface="Meiryo UI" panose="020B0604030504040204" pitchFamily="50" charset="-128"/>
              </a:rPr>
              <a:t>内の</a:t>
            </a:r>
            <a:r>
              <a:rPr lang="en-US" altLang="ja-JP" sz="1100">
                <a:ln w="38100">
                  <a:noFill/>
                </a:ln>
                <a:solidFill>
                  <a:schemeClr val="tx1"/>
                </a:solidFill>
                <a:latin typeface="Meiryo UI" panose="020B0604030504040204" pitchFamily="50" charset="-128"/>
                <a:ea typeface="Meiryo UI" panose="020B0604030504040204" pitchFamily="50" charset="-128"/>
              </a:rPr>
              <a:t>longjmp</a:t>
            </a:r>
            <a:r>
              <a:rPr lang="ja-JP" altLang="en-US" sz="1100">
                <a:ln w="38100">
                  <a:noFill/>
                </a:ln>
                <a:solidFill>
                  <a:schemeClr val="tx1"/>
                </a:solidFill>
                <a:latin typeface="Meiryo UI" panose="020B0604030504040204" pitchFamily="50" charset="-128"/>
                <a:ea typeface="Meiryo UI" panose="020B0604030504040204" pitchFamily="50" charset="-128"/>
              </a:rPr>
              <a:t>により無限ループから脱出する</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7" name="吹き出し: 四角形 16">
            <a:extLst>
              <a:ext uri="{FF2B5EF4-FFF2-40B4-BE49-F238E27FC236}">
                <a16:creationId xmlns:a16="http://schemas.microsoft.com/office/drawing/2014/main" id="{13241BFC-216C-47B0-B976-41F741948BA5}"/>
              </a:ext>
            </a:extLst>
          </p:cNvPr>
          <p:cNvSpPr/>
          <p:nvPr/>
        </p:nvSpPr>
        <p:spPr bwMode="auto">
          <a:xfrm>
            <a:off x="7936992" y="2938161"/>
            <a:ext cx="2907554" cy="340287"/>
          </a:xfrm>
          <a:prstGeom prst="wedgeRectCallout">
            <a:avLst>
              <a:gd name="adj1" fmla="val -75613"/>
              <a:gd name="adj2" fmla="val -29489"/>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前ページの偽装デバイスドライバをカスタム</a:t>
            </a:r>
            <a:r>
              <a:rPr lang="en-US" altLang="ja-JP" sz="1100">
                <a:ln w="38100">
                  <a:noFill/>
                </a:ln>
                <a:solidFill>
                  <a:schemeClr val="tx1"/>
                </a:solidFill>
                <a:latin typeface="Meiryo UI" panose="020B0604030504040204" pitchFamily="50" charset="-128"/>
                <a:ea typeface="Meiryo UI" panose="020B0604030504040204" pitchFamily="50" charset="-128"/>
              </a:rPr>
              <a:t>fAKE</a:t>
            </a:r>
            <a:r>
              <a:rPr lang="ja-JP" altLang="en-US" sz="1100">
                <a:ln w="38100">
                  <a:noFill/>
                </a:ln>
                <a:solidFill>
                  <a:schemeClr val="tx1"/>
                </a:solidFill>
                <a:latin typeface="Meiryo UI" panose="020B0604030504040204" pitchFamily="50" charset="-128"/>
                <a:ea typeface="Meiryo UI" panose="020B0604030504040204" pitchFamily="50" charset="-128"/>
              </a:rPr>
              <a:t>関数に設定</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EDAE64B0-10E8-48BD-BBAB-9AD1D0E85515}"/>
              </a:ext>
            </a:extLst>
          </p:cNvPr>
          <p:cNvSpPr/>
          <p:nvPr/>
        </p:nvSpPr>
        <p:spPr>
          <a:xfrm>
            <a:off x="3330346" y="2910729"/>
            <a:ext cx="3847694" cy="264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7208533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0B47A1-FF71-4A21-B49D-4226033FF734}"/>
              </a:ext>
            </a:extLst>
          </p:cNvPr>
          <p:cNvSpPr>
            <a:spLocks noGrp="1"/>
          </p:cNvSpPr>
          <p:nvPr>
            <p:ph type="title"/>
          </p:nvPr>
        </p:nvSpPr>
        <p:spPr/>
        <p:txBody>
          <a:bodyPr>
            <a:normAutofit/>
          </a:bodyPr>
          <a:lstStyle/>
          <a:p>
            <a:r>
              <a:rPr kumimoji="1" lang="en-US" altLang="ja-JP" sz="2800">
                <a:latin typeface="ＭＳ ゴシック" panose="020B0609070205080204" pitchFamily="49" charset="-128"/>
              </a:rPr>
              <a:t>5.2.</a:t>
            </a:r>
            <a:r>
              <a:rPr kumimoji="1" lang="ja-JP" altLang="en-US" sz="2800">
                <a:latin typeface="ＭＳ ゴシック" panose="020B0609070205080204" pitchFamily="49" charset="-128"/>
              </a:rPr>
              <a:t>テスト</a:t>
            </a:r>
            <a:r>
              <a:rPr lang="ja-JP" altLang="en-US" sz="2800">
                <a:latin typeface="ＭＳ ゴシック" panose="020B0609070205080204" pitchFamily="49" charset="-128"/>
                <a:cs typeface="Calibri"/>
              </a:rPr>
              <a:t>ケースの解説</a:t>
            </a:r>
            <a:r>
              <a:rPr lang="en-US" altLang="ja-JP" sz="2800">
                <a:latin typeface="ＭＳ ゴシック" panose="020B0609070205080204" pitchFamily="49" charset="-128"/>
                <a:cs typeface="Calibri"/>
              </a:rPr>
              <a:t>(1)</a:t>
            </a:r>
            <a:r>
              <a:rPr lang="ja-JP" altLang="en-US" sz="2800">
                <a:latin typeface="ＭＳ ゴシック" panose="020B0609070205080204" pitchFamily="49" charset="-128"/>
                <a:cs typeface="Calibri"/>
              </a:rPr>
              <a:t>スイッチスキャンタスク</a:t>
            </a:r>
            <a:r>
              <a:rPr lang="ja-JP" altLang="en-US" sz="2800">
                <a:latin typeface="ＭＳ ゴシック" panose="020B0609070205080204" pitchFamily="49" charset="-128"/>
              </a:rPr>
              <a:t>(</a:t>
            </a:r>
            <a:r>
              <a:rPr lang="en-US" altLang="ja-JP" sz="2800">
                <a:latin typeface="ＭＳ ゴシック" panose="020B0609070205080204" pitchFamily="49" charset="-128"/>
              </a:rPr>
              <a:t>4</a:t>
            </a:r>
            <a:r>
              <a:rPr lang="ja-JP" altLang="en-US" sz="2800">
                <a:latin typeface="ＭＳ ゴシック" panose="020B0609070205080204" pitchFamily="49" charset="-128"/>
              </a:rPr>
              <a:t>/</a:t>
            </a:r>
            <a:r>
              <a:rPr lang="en-US" altLang="ja-JP" sz="2800">
                <a:latin typeface="ＭＳ ゴシック" panose="020B0609070205080204" pitchFamily="49" charset="-128"/>
              </a:rPr>
              <a:t>4</a:t>
            </a:r>
            <a:r>
              <a:rPr lang="ja-JP" altLang="en-US" sz="2800">
                <a:latin typeface="ＭＳ ゴシック" panose="020B0609070205080204" pitchFamily="49" charset="-128"/>
              </a:rPr>
              <a:t>)</a:t>
            </a:r>
            <a:endParaRPr kumimoji="1" lang="ja-JP" altLang="en-US" sz="28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65BFBF3E-0D62-4F73-BB2F-1BE88242E996}"/>
              </a:ext>
            </a:extLst>
          </p:cNvPr>
          <p:cNvSpPr>
            <a:spLocks noGrp="1"/>
          </p:cNvSpPr>
          <p:nvPr>
            <p:ph idx="1"/>
          </p:nvPr>
        </p:nvSpPr>
        <p:spPr/>
        <p:txBody>
          <a:bodyPr/>
          <a:lstStyle/>
          <a:p>
            <a:r>
              <a:rPr kumimoji="1" lang="en-US" altLang="ja-JP"/>
              <a:t>TOPPERS</a:t>
            </a:r>
            <a:r>
              <a:rPr kumimoji="1" lang="ja-JP" altLang="en-US"/>
              <a:t>のサービスコール </a:t>
            </a:r>
            <a:r>
              <a:rPr kumimoji="1" lang="en-US" altLang="ja-JP"/>
              <a:t>slp_tsk </a:t>
            </a:r>
            <a:r>
              <a:rPr kumimoji="1" lang="ja-JP" altLang="en-US"/>
              <a:t>の偽装</a:t>
            </a:r>
            <a:endParaRPr kumimoji="1" lang="en-US" altLang="ja-JP"/>
          </a:p>
          <a:p>
            <a:pPr lvl="1"/>
            <a:r>
              <a:rPr kumimoji="1" lang="ja-JP" altLang="en-US" sz="2000"/>
              <a:t>テスト対象</a:t>
            </a:r>
            <a:r>
              <a:rPr kumimoji="1" lang="en-US" altLang="ja-JP" sz="2000"/>
              <a:t>(</a:t>
            </a:r>
            <a:r>
              <a:rPr kumimoji="1" lang="ja-JP" altLang="en-US" sz="2000"/>
              <a:t>無限ループ</a:t>
            </a:r>
            <a:r>
              <a:rPr kumimoji="1" lang="en-US" altLang="ja-JP" sz="2000"/>
              <a:t>)</a:t>
            </a:r>
            <a:r>
              <a:rPr kumimoji="1" lang="ja-JP" altLang="en-US" sz="2000"/>
              <a:t>からコールされる偽装</a:t>
            </a:r>
            <a:r>
              <a:rPr kumimoji="1" lang="en-US" altLang="ja-JP" sz="2000"/>
              <a:t>slp_tsk</a:t>
            </a:r>
            <a:r>
              <a:rPr kumimoji="1" lang="ja-JP" altLang="en-US" sz="2000"/>
              <a:t>が</a:t>
            </a:r>
            <a:r>
              <a:rPr kumimoji="1" lang="en-US" altLang="ja-JP" sz="2000"/>
              <a:t>2</a:t>
            </a:r>
            <a:r>
              <a:rPr kumimoji="1" lang="ja-JP" altLang="en-US" sz="2000"/>
              <a:t>回コールされると、</a:t>
            </a:r>
            <a:r>
              <a:rPr kumimoji="1" lang="en-US" altLang="ja-JP" sz="2000"/>
              <a:t>longjmp</a:t>
            </a:r>
            <a:r>
              <a:rPr kumimoji="1" lang="ja-JP" altLang="en-US" sz="2000"/>
              <a:t>ライブラリによって無限ループから脱出し、テストケースに戻る。結果的に、テスト対象は</a:t>
            </a:r>
            <a:r>
              <a:rPr lang="ja-JP" altLang="en-US" sz="2000"/>
              <a:t>キースキャンを</a:t>
            </a:r>
            <a:r>
              <a:rPr lang="en-US" altLang="ja-JP" sz="2000"/>
              <a:t>1</a:t>
            </a:r>
            <a:r>
              <a:rPr lang="ja-JP" altLang="en-US" sz="2000"/>
              <a:t>回実行することになる。</a:t>
            </a:r>
            <a:endParaRPr kumimoji="1" lang="ja-JP" altLang="en-US" sz="2000"/>
          </a:p>
        </p:txBody>
      </p:sp>
      <p:pic>
        <p:nvPicPr>
          <p:cNvPr id="5" name="図 4">
            <a:extLst>
              <a:ext uri="{FF2B5EF4-FFF2-40B4-BE49-F238E27FC236}">
                <a16:creationId xmlns:a16="http://schemas.microsoft.com/office/drawing/2014/main" id="{05EAE9BA-0D04-4D85-8504-D20675700015}"/>
              </a:ext>
            </a:extLst>
          </p:cNvPr>
          <p:cNvPicPr>
            <a:picLocks noChangeAspect="1"/>
          </p:cNvPicPr>
          <p:nvPr/>
        </p:nvPicPr>
        <p:blipFill>
          <a:blip r:embed="rId2"/>
          <a:stretch>
            <a:fillRect/>
          </a:stretch>
        </p:blipFill>
        <p:spPr>
          <a:xfrm>
            <a:off x="2904679" y="3429000"/>
            <a:ext cx="6382641" cy="2095792"/>
          </a:xfrm>
          <a:prstGeom prst="rect">
            <a:avLst/>
          </a:prstGeom>
        </p:spPr>
      </p:pic>
      <p:sp>
        <p:nvSpPr>
          <p:cNvPr id="6" name="正方形/長方形 5">
            <a:extLst>
              <a:ext uri="{FF2B5EF4-FFF2-40B4-BE49-F238E27FC236}">
                <a16:creationId xmlns:a16="http://schemas.microsoft.com/office/drawing/2014/main" id="{B86D8DAA-03B2-4B55-8A03-50D88C37F7FD}"/>
              </a:ext>
            </a:extLst>
          </p:cNvPr>
          <p:cNvSpPr/>
          <p:nvPr/>
        </p:nvSpPr>
        <p:spPr>
          <a:xfrm>
            <a:off x="3623816" y="3840902"/>
            <a:ext cx="4683422" cy="6362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吹き出し: 四角形 6">
            <a:extLst>
              <a:ext uri="{FF2B5EF4-FFF2-40B4-BE49-F238E27FC236}">
                <a16:creationId xmlns:a16="http://schemas.microsoft.com/office/drawing/2014/main" id="{F3E50583-37BB-4C8B-AF60-862222399734}"/>
              </a:ext>
            </a:extLst>
          </p:cNvPr>
          <p:cNvSpPr/>
          <p:nvPr/>
        </p:nvSpPr>
        <p:spPr bwMode="auto">
          <a:xfrm>
            <a:off x="7878569" y="3294063"/>
            <a:ext cx="4037385" cy="345857"/>
          </a:xfrm>
          <a:prstGeom prst="wedgeRectCallout">
            <a:avLst>
              <a:gd name="adj1" fmla="val -61074"/>
              <a:gd name="adj2" fmla="val 10234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indent="0">
              <a:buNone/>
            </a:pPr>
            <a:r>
              <a:rPr lang="ja-JP" altLang="en-US" sz="1400" b="0"/>
              <a:t>呼び出された回数の確認</a:t>
            </a:r>
            <a:r>
              <a:rPr lang="en-US" altLang="ja-JP" sz="1400" b="0"/>
              <a:t>:&lt;</a:t>
            </a:r>
            <a:r>
              <a:rPr lang="ja-JP" altLang="en-US" sz="1400" b="0"/>
              <a:t>関数名</a:t>
            </a:r>
            <a:r>
              <a:rPr lang="en-US" altLang="ja-JP" sz="1400" b="0"/>
              <a:t>&gt;_fake.call_count</a:t>
            </a:r>
          </a:p>
        </p:txBody>
      </p:sp>
    </p:spTree>
    <p:extLst>
      <p:ext uri="{BB962C8B-B14F-4D97-AF65-F5344CB8AC3E}">
        <p14:creationId xmlns:p14="http://schemas.microsoft.com/office/powerpoint/2010/main" val="3103210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376C20-4B39-4E32-8E39-547BD2495929}"/>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5.3.</a:t>
            </a:r>
            <a:r>
              <a:rPr kumimoji="1" lang="ja-JP" altLang="en-US" sz="3600">
                <a:latin typeface="ＭＳ ゴシック" panose="020B0609070205080204" pitchFamily="49" charset="-128"/>
              </a:rPr>
              <a:t>テスト</a:t>
            </a:r>
            <a:r>
              <a:rPr lang="ja-JP" altLang="en-US" sz="3600">
                <a:latin typeface="ＭＳ ゴシック" panose="020B0609070205080204" pitchFamily="49" charset="-128"/>
                <a:cs typeface="Calibri"/>
              </a:rPr>
              <a:t>ケースの解説</a:t>
            </a:r>
            <a:r>
              <a:rPr lang="en-US" altLang="ja-JP" sz="3600">
                <a:latin typeface="ＭＳ ゴシック" panose="020B0609070205080204" pitchFamily="49" charset="-128"/>
                <a:cs typeface="Calibri"/>
              </a:rPr>
              <a:t>(2)LED4</a:t>
            </a:r>
            <a:r>
              <a:rPr lang="ja-JP" altLang="en-US" sz="3600">
                <a:latin typeface="ＭＳ ゴシック" panose="020B0609070205080204" pitchFamily="49" charset="-128"/>
                <a:cs typeface="Calibri"/>
              </a:rPr>
              <a:t>点滅タスク</a:t>
            </a:r>
            <a:r>
              <a:rPr lang="ja-JP" altLang="en-US" sz="3600">
                <a:latin typeface="ＭＳ ゴシック" panose="020B0609070205080204" pitchFamily="49" charset="-128"/>
              </a:rPr>
              <a:t>(</a:t>
            </a:r>
            <a:r>
              <a:rPr lang="en-US" altLang="ja-JP" sz="3600">
                <a:latin typeface="ＭＳ ゴシック" panose="020B0609070205080204" pitchFamily="49" charset="-128"/>
              </a:rPr>
              <a:t>1</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5EE1951C-0FDA-4E6E-B531-185CD50A8037}"/>
              </a:ext>
            </a:extLst>
          </p:cNvPr>
          <p:cNvSpPr>
            <a:spLocks noGrp="1"/>
          </p:cNvSpPr>
          <p:nvPr>
            <p:ph idx="1"/>
          </p:nvPr>
        </p:nvSpPr>
        <p:spPr/>
        <p:txBody>
          <a:bodyPr/>
          <a:lstStyle/>
          <a:p>
            <a:r>
              <a:rPr kumimoji="1" lang="ja-JP" altLang="en-US" sz="2200"/>
              <a:t>テスト対象関数 </a:t>
            </a:r>
            <a:r>
              <a:rPr kumimoji="1" lang="en-US" altLang="ja-JP" sz="2200"/>
              <a:t>blink_task </a:t>
            </a:r>
            <a:r>
              <a:rPr kumimoji="1" lang="ja-JP" altLang="en-US" sz="1800">
                <a:hlinkClick r:id="rId2" action="ppaction://hlinksldjump"/>
              </a:rPr>
              <a:t> </a:t>
            </a:r>
            <a:r>
              <a:rPr kumimoji="1" lang="en-US" altLang="ja-JP" sz="1800">
                <a:hlinkClick r:id="rId2" action="ppaction://hlinksldjump"/>
              </a:rPr>
              <a:t>(</a:t>
            </a:r>
            <a:r>
              <a:rPr kumimoji="1" lang="ja-JP" altLang="en-US" sz="1800">
                <a:hlinkClick r:id="rId2" action="ppaction://hlinksldjump"/>
              </a:rPr>
              <a:t>関数の詳細は「状態遷移表とフローチャート」を参照願います</a:t>
            </a:r>
            <a:r>
              <a:rPr kumimoji="1" lang="en-US" altLang="ja-JP" sz="1800">
                <a:hlinkClick r:id="rId2" action="ppaction://hlinksldjump"/>
              </a:rPr>
              <a:t>)</a:t>
            </a:r>
            <a:endParaRPr kumimoji="1" lang="en-US" altLang="ja-JP" sz="2200"/>
          </a:p>
          <a:p>
            <a:pPr lvl="1"/>
            <a:r>
              <a:rPr kumimoji="1" lang="ja-JP" altLang="en-US" sz="2000"/>
              <a:t>データキュー受信により起床するイベントドリブンなタスク</a:t>
            </a:r>
            <a:endParaRPr kumimoji="1" lang="en-US" altLang="ja-JP" sz="2000"/>
          </a:p>
          <a:p>
            <a:pPr lvl="2"/>
            <a:r>
              <a:rPr kumimoji="1" lang="ja-JP" altLang="en-US" sz="1600"/>
              <a:t> データキュー受信の偽装が必要となる</a:t>
            </a:r>
            <a:endParaRPr kumimoji="1" lang="en-US" altLang="ja-JP" sz="1400"/>
          </a:p>
        </p:txBody>
      </p:sp>
      <p:pic>
        <p:nvPicPr>
          <p:cNvPr id="5" name="図 4">
            <a:extLst>
              <a:ext uri="{FF2B5EF4-FFF2-40B4-BE49-F238E27FC236}">
                <a16:creationId xmlns:a16="http://schemas.microsoft.com/office/drawing/2014/main" id="{8AFD1EFD-70FF-441F-863F-5A31CFDD15D9}"/>
              </a:ext>
            </a:extLst>
          </p:cNvPr>
          <p:cNvPicPr>
            <a:picLocks noChangeAspect="1"/>
          </p:cNvPicPr>
          <p:nvPr/>
        </p:nvPicPr>
        <p:blipFill>
          <a:blip r:embed="rId3"/>
          <a:stretch>
            <a:fillRect/>
          </a:stretch>
        </p:blipFill>
        <p:spPr>
          <a:xfrm>
            <a:off x="3035809" y="2947172"/>
            <a:ext cx="5629794" cy="3229791"/>
          </a:xfrm>
          <a:prstGeom prst="rect">
            <a:avLst/>
          </a:prstGeom>
        </p:spPr>
      </p:pic>
    </p:spTree>
    <p:extLst>
      <p:ext uri="{BB962C8B-B14F-4D97-AF65-F5344CB8AC3E}">
        <p14:creationId xmlns:p14="http://schemas.microsoft.com/office/powerpoint/2010/main" val="7227342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A8066C-A26C-4F3C-950C-A78B9B675D74}"/>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5.3.</a:t>
            </a:r>
            <a:r>
              <a:rPr kumimoji="1" lang="ja-JP" altLang="en-US" sz="3600">
                <a:latin typeface="ＭＳ ゴシック" panose="020B0609070205080204" pitchFamily="49" charset="-128"/>
              </a:rPr>
              <a:t>テスト</a:t>
            </a:r>
            <a:r>
              <a:rPr lang="ja-JP" altLang="en-US" sz="3600">
                <a:latin typeface="ＭＳ ゴシック" panose="020B0609070205080204" pitchFamily="49" charset="-128"/>
                <a:cs typeface="Calibri"/>
              </a:rPr>
              <a:t>ケースの解説</a:t>
            </a:r>
            <a:r>
              <a:rPr lang="en-US" altLang="ja-JP" sz="3600">
                <a:latin typeface="ＭＳ ゴシック" panose="020B0609070205080204" pitchFamily="49" charset="-128"/>
                <a:cs typeface="Calibri"/>
              </a:rPr>
              <a:t>(2)LED4</a:t>
            </a:r>
            <a:r>
              <a:rPr lang="ja-JP" altLang="en-US" sz="3600">
                <a:latin typeface="ＭＳ ゴシック" panose="020B0609070205080204" pitchFamily="49" charset="-128"/>
                <a:cs typeface="Calibri"/>
              </a:rPr>
              <a:t>点滅タスク</a:t>
            </a:r>
            <a:r>
              <a:rPr lang="ja-JP" altLang="en-US" sz="3600">
                <a:latin typeface="ＭＳ ゴシック" panose="020B0609070205080204" pitchFamily="49" charset="-128"/>
              </a:rPr>
              <a:t>(</a:t>
            </a:r>
            <a:r>
              <a:rPr lang="en-US" altLang="ja-JP" sz="3600">
                <a:latin typeface="ＭＳ ゴシック" panose="020B0609070205080204" pitchFamily="49" charset="-128"/>
              </a:rPr>
              <a:t>2</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677FAFB4-7B89-4EC0-8DAF-50FF516F1C47}"/>
              </a:ext>
            </a:extLst>
          </p:cNvPr>
          <p:cNvSpPr>
            <a:spLocks noGrp="1"/>
          </p:cNvSpPr>
          <p:nvPr>
            <p:ph idx="1"/>
          </p:nvPr>
        </p:nvSpPr>
        <p:spPr/>
        <p:txBody>
          <a:bodyPr/>
          <a:lstStyle/>
          <a:p>
            <a:r>
              <a:rPr kumimoji="1" lang="en-US" altLang="ja-JP"/>
              <a:t>TOPPERS</a:t>
            </a:r>
            <a:r>
              <a:rPr kumimoji="1" lang="ja-JP" altLang="en-US"/>
              <a:t>サービスコール </a:t>
            </a:r>
            <a:r>
              <a:rPr kumimoji="1" lang="en-US" altLang="ja-JP"/>
              <a:t>rcv_dtq </a:t>
            </a:r>
            <a:r>
              <a:rPr kumimoji="1" lang="ja-JP" altLang="en-US"/>
              <a:t>の偽装</a:t>
            </a:r>
            <a:endParaRPr kumimoji="1" lang="en-US" altLang="ja-JP"/>
          </a:p>
          <a:p>
            <a:pPr lvl="1"/>
            <a:r>
              <a:rPr kumimoji="1" lang="ja-JP" altLang="en-US" sz="2000"/>
              <a:t>テスト対象</a:t>
            </a:r>
            <a:r>
              <a:rPr kumimoji="1" lang="en-US" altLang="ja-JP" sz="2000"/>
              <a:t>(</a:t>
            </a:r>
            <a:r>
              <a:rPr kumimoji="1" lang="ja-JP" altLang="en-US" sz="2000"/>
              <a:t>無限ループ</a:t>
            </a:r>
            <a:r>
              <a:rPr kumimoji="1" lang="en-US" altLang="ja-JP" sz="2000"/>
              <a:t>)</a:t>
            </a:r>
            <a:r>
              <a:rPr kumimoji="1" lang="ja-JP" altLang="en-US" sz="2000"/>
              <a:t>からコールされる偽装</a:t>
            </a:r>
            <a:r>
              <a:rPr kumimoji="1" lang="en-US" altLang="ja-JP" sz="2000"/>
              <a:t>rcv_dtq</a:t>
            </a:r>
            <a:r>
              <a:rPr kumimoji="1" lang="ja-JP" altLang="en-US" sz="2000"/>
              <a:t>が</a:t>
            </a:r>
            <a:r>
              <a:rPr lang="ja-JP" altLang="en-US" sz="2000"/>
              <a:t>テストケースで設定される</a:t>
            </a:r>
            <a:r>
              <a:rPr lang="en-US" altLang="ja-JP" sz="2000"/>
              <a:t>loop_num</a:t>
            </a:r>
            <a:r>
              <a:rPr lang="ja-JP" altLang="en-US" sz="2000"/>
              <a:t>を超えて</a:t>
            </a:r>
            <a:r>
              <a:rPr kumimoji="1" lang="ja-JP" altLang="en-US" sz="2000"/>
              <a:t>コールされると、</a:t>
            </a:r>
            <a:r>
              <a:rPr kumimoji="1" lang="en-US" altLang="ja-JP" sz="2000"/>
              <a:t>longjmp</a:t>
            </a:r>
            <a:r>
              <a:rPr kumimoji="1" lang="ja-JP" altLang="en-US" sz="2000"/>
              <a:t>ライブラリによって無限ループから脱出し、テストケースに戻る。</a:t>
            </a:r>
          </a:p>
        </p:txBody>
      </p:sp>
      <p:pic>
        <p:nvPicPr>
          <p:cNvPr id="5" name="図 4">
            <a:extLst>
              <a:ext uri="{FF2B5EF4-FFF2-40B4-BE49-F238E27FC236}">
                <a16:creationId xmlns:a16="http://schemas.microsoft.com/office/drawing/2014/main" id="{1E91C1A7-41DC-481C-9DE9-AE71ECF3D5A3}"/>
              </a:ext>
            </a:extLst>
          </p:cNvPr>
          <p:cNvPicPr>
            <a:picLocks noChangeAspect="1"/>
          </p:cNvPicPr>
          <p:nvPr/>
        </p:nvPicPr>
        <p:blipFill>
          <a:blip r:embed="rId3"/>
          <a:stretch>
            <a:fillRect/>
          </a:stretch>
        </p:blipFill>
        <p:spPr>
          <a:xfrm>
            <a:off x="2223835" y="3429000"/>
            <a:ext cx="7744329" cy="3269442"/>
          </a:xfrm>
          <a:prstGeom prst="rect">
            <a:avLst/>
          </a:prstGeom>
        </p:spPr>
      </p:pic>
      <p:sp>
        <p:nvSpPr>
          <p:cNvPr id="8" name="正方形/長方形 7">
            <a:extLst>
              <a:ext uri="{FF2B5EF4-FFF2-40B4-BE49-F238E27FC236}">
                <a16:creationId xmlns:a16="http://schemas.microsoft.com/office/drawing/2014/main" id="{0EEA11BA-4A43-4113-8059-9A3AE9D3132B}"/>
              </a:ext>
            </a:extLst>
          </p:cNvPr>
          <p:cNvSpPr/>
          <p:nvPr/>
        </p:nvSpPr>
        <p:spPr>
          <a:xfrm>
            <a:off x="2906771" y="3727937"/>
            <a:ext cx="4409644" cy="9389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9" name="吹き出し: 四角形 8">
            <a:extLst>
              <a:ext uri="{FF2B5EF4-FFF2-40B4-BE49-F238E27FC236}">
                <a16:creationId xmlns:a16="http://schemas.microsoft.com/office/drawing/2014/main" id="{C76C4A64-C1E1-46C8-ABE4-9C97DA90A4AE}"/>
              </a:ext>
            </a:extLst>
          </p:cNvPr>
          <p:cNvSpPr/>
          <p:nvPr/>
        </p:nvSpPr>
        <p:spPr bwMode="auto">
          <a:xfrm>
            <a:off x="7878903" y="3529492"/>
            <a:ext cx="4037385" cy="464501"/>
          </a:xfrm>
          <a:prstGeom prst="wedgeRectCallout">
            <a:avLst>
              <a:gd name="adj1" fmla="val -62783"/>
              <a:gd name="adj2" fmla="val 29264"/>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indent="0">
              <a:buNone/>
            </a:pPr>
            <a:r>
              <a:rPr lang="ja-JP" altLang="en-US" sz="1400" b="0"/>
              <a:t>呼び出された回数の確認</a:t>
            </a:r>
            <a:r>
              <a:rPr lang="en-US" altLang="ja-JP" sz="1400" b="0"/>
              <a:t>:&lt;</a:t>
            </a:r>
            <a:r>
              <a:rPr lang="ja-JP" altLang="en-US" sz="1400" b="0"/>
              <a:t>関数名</a:t>
            </a:r>
            <a:r>
              <a:rPr lang="en-US" altLang="ja-JP" sz="1400" b="0"/>
              <a:t>&gt;_fake.call_count</a:t>
            </a:r>
          </a:p>
        </p:txBody>
      </p:sp>
      <p:sp>
        <p:nvSpPr>
          <p:cNvPr id="10" name="正方形/長方形 9">
            <a:extLst>
              <a:ext uri="{FF2B5EF4-FFF2-40B4-BE49-F238E27FC236}">
                <a16:creationId xmlns:a16="http://schemas.microsoft.com/office/drawing/2014/main" id="{C0A8056C-B475-453B-A3C6-A292C31E3C4A}"/>
              </a:ext>
            </a:extLst>
          </p:cNvPr>
          <p:cNvSpPr/>
          <p:nvPr/>
        </p:nvSpPr>
        <p:spPr>
          <a:xfrm>
            <a:off x="2906771" y="5142669"/>
            <a:ext cx="4037493" cy="3609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1" name="吹き出し: 四角形 10">
            <a:extLst>
              <a:ext uri="{FF2B5EF4-FFF2-40B4-BE49-F238E27FC236}">
                <a16:creationId xmlns:a16="http://schemas.microsoft.com/office/drawing/2014/main" id="{297D8818-6D55-4D72-9755-30CB0B12306C}"/>
              </a:ext>
            </a:extLst>
          </p:cNvPr>
          <p:cNvSpPr/>
          <p:nvPr/>
        </p:nvSpPr>
        <p:spPr bwMode="auto">
          <a:xfrm>
            <a:off x="7878903" y="4910418"/>
            <a:ext cx="4037385" cy="464501"/>
          </a:xfrm>
          <a:prstGeom prst="wedgeRectCallout">
            <a:avLst>
              <a:gd name="adj1" fmla="val -72825"/>
              <a:gd name="adj2" fmla="val 32978"/>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indent="0">
              <a:buNone/>
            </a:pPr>
            <a:r>
              <a:rPr lang="ja-JP" altLang="en-US" sz="1400" b="0"/>
              <a:t>固定長メモリブロックは</a:t>
            </a:r>
            <a:r>
              <a:rPr lang="en-US" altLang="ja-JP" sz="1400" b="0"/>
              <a:t>malloc/free</a:t>
            </a:r>
            <a:r>
              <a:rPr lang="ja-JP" altLang="en-US" sz="1400" b="0"/>
              <a:t>で代替する</a:t>
            </a:r>
            <a:endParaRPr lang="en-US" altLang="ja-JP" sz="1400" b="0"/>
          </a:p>
        </p:txBody>
      </p:sp>
      <p:sp>
        <p:nvSpPr>
          <p:cNvPr id="12" name="吹き出し: 四角形 11">
            <a:extLst>
              <a:ext uri="{FF2B5EF4-FFF2-40B4-BE49-F238E27FC236}">
                <a16:creationId xmlns:a16="http://schemas.microsoft.com/office/drawing/2014/main" id="{C5026421-AF0B-4268-869A-2CC8014A9F9C}"/>
              </a:ext>
            </a:extLst>
          </p:cNvPr>
          <p:cNvSpPr/>
          <p:nvPr/>
        </p:nvSpPr>
        <p:spPr bwMode="auto">
          <a:xfrm>
            <a:off x="7878903" y="6233941"/>
            <a:ext cx="4037385" cy="464501"/>
          </a:xfrm>
          <a:prstGeom prst="wedgeRectCallout">
            <a:avLst>
              <a:gd name="adj1" fmla="val -70787"/>
              <a:gd name="adj2" fmla="val -5560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indent="0">
              <a:buNone/>
            </a:pPr>
            <a:r>
              <a:rPr lang="ja-JP" altLang="en-US" sz="1400" b="0"/>
              <a:t>テストケースで事前に設定したイベントを代入する</a:t>
            </a:r>
            <a:endParaRPr lang="en-US" altLang="ja-JP" sz="1400" b="0"/>
          </a:p>
        </p:txBody>
      </p:sp>
      <p:sp>
        <p:nvSpPr>
          <p:cNvPr id="13" name="正方形/長方形 12">
            <a:extLst>
              <a:ext uri="{FF2B5EF4-FFF2-40B4-BE49-F238E27FC236}">
                <a16:creationId xmlns:a16="http://schemas.microsoft.com/office/drawing/2014/main" id="{DEA031F2-3925-473A-950F-EBBF04D4DBC6}"/>
              </a:ext>
            </a:extLst>
          </p:cNvPr>
          <p:cNvSpPr/>
          <p:nvPr/>
        </p:nvSpPr>
        <p:spPr>
          <a:xfrm>
            <a:off x="2906771" y="5798939"/>
            <a:ext cx="6712717" cy="3609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130552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614B6E-6416-415B-909A-9662A61BEF9A}"/>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5.3.</a:t>
            </a:r>
            <a:r>
              <a:rPr kumimoji="1" lang="ja-JP" altLang="en-US" sz="3600">
                <a:latin typeface="ＭＳ ゴシック" panose="020B0609070205080204" pitchFamily="49" charset="-128"/>
              </a:rPr>
              <a:t>テスト</a:t>
            </a:r>
            <a:r>
              <a:rPr lang="ja-JP" altLang="en-US" sz="3600">
                <a:latin typeface="ＭＳ ゴシック" panose="020B0609070205080204" pitchFamily="49" charset="-128"/>
                <a:cs typeface="Calibri"/>
              </a:rPr>
              <a:t>ケースの解説</a:t>
            </a:r>
            <a:r>
              <a:rPr lang="en-US" altLang="ja-JP" sz="3600">
                <a:latin typeface="ＭＳ ゴシック" panose="020B0609070205080204" pitchFamily="49" charset="-128"/>
                <a:cs typeface="Calibri"/>
              </a:rPr>
              <a:t>(2)LED4</a:t>
            </a:r>
            <a:r>
              <a:rPr lang="ja-JP" altLang="en-US" sz="3600">
                <a:latin typeface="ＭＳ ゴシック" panose="020B0609070205080204" pitchFamily="49" charset="-128"/>
                <a:cs typeface="Calibri"/>
              </a:rPr>
              <a:t>点滅タスク</a:t>
            </a:r>
            <a:r>
              <a:rPr lang="ja-JP" altLang="en-US" sz="3600">
                <a:latin typeface="ＭＳ ゴシック" panose="020B0609070205080204" pitchFamily="49" charset="-128"/>
              </a:rPr>
              <a:t>(</a:t>
            </a:r>
            <a:r>
              <a:rPr lang="en-US" altLang="ja-JP" sz="3600">
                <a:latin typeface="ＭＳ ゴシック" panose="020B0609070205080204" pitchFamily="49" charset="-128"/>
              </a:rPr>
              <a:t>3</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1ED0CE42-FA44-436D-9B32-B12E0B7B2CC1}"/>
              </a:ext>
            </a:extLst>
          </p:cNvPr>
          <p:cNvSpPr>
            <a:spLocks noGrp="1"/>
          </p:cNvSpPr>
          <p:nvPr>
            <p:ph idx="1"/>
          </p:nvPr>
        </p:nvSpPr>
        <p:spPr/>
        <p:txBody>
          <a:bodyPr/>
          <a:lstStyle/>
          <a:p>
            <a:r>
              <a:rPr kumimoji="1" lang="en-US" altLang="ja-JP"/>
              <a:t>TOPPERS</a:t>
            </a:r>
            <a:r>
              <a:rPr kumimoji="1" lang="ja-JP" altLang="en-US"/>
              <a:t>サービスコール </a:t>
            </a:r>
            <a:r>
              <a:rPr kumimoji="1" lang="en-US" altLang="ja-JP"/>
              <a:t>rel_mpf</a:t>
            </a:r>
            <a:r>
              <a:rPr kumimoji="1" lang="ja-JP" altLang="en-US"/>
              <a:t>の偽装</a:t>
            </a:r>
            <a:endParaRPr kumimoji="1" lang="en-US" altLang="ja-JP"/>
          </a:p>
          <a:p>
            <a:pPr lvl="1"/>
            <a:r>
              <a:rPr kumimoji="1" lang="ja-JP" altLang="en-US"/>
              <a:t>解放するメモリブロックのアドレスを検証</a:t>
            </a:r>
            <a:r>
              <a:rPr lang="ja-JP" altLang="en-US"/>
              <a:t>する</a:t>
            </a:r>
            <a:endParaRPr kumimoji="1" lang="ja-JP" altLang="en-US"/>
          </a:p>
          <a:p>
            <a:pPr lvl="1"/>
            <a:endParaRPr kumimoji="1" lang="en-US" altLang="ja-JP"/>
          </a:p>
          <a:p>
            <a:endParaRPr kumimoji="1" lang="ja-JP" altLang="en-US"/>
          </a:p>
        </p:txBody>
      </p:sp>
      <p:pic>
        <p:nvPicPr>
          <p:cNvPr id="5" name="図 4">
            <a:extLst>
              <a:ext uri="{FF2B5EF4-FFF2-40B4-BE49-F238E27FC236}">
                <a16:creationId xmlns:a16="http://schemas.microsoft.com/office/drawing/2014/main" id="{5D07A4B8-37DB-4B07-A677-6280DC67ACBE}"/>
              </a:ext>
            </a:extLst>
          </p:cNvPr>
          <p:cNvPicPr>
            <a:picLocks noChangeAspect="1"/>
          </p:cNvPicPr>
          <p:nvPr/>
        </p:nvPicPr>
        <p:blipFill>
          <a:blip r:embed="rId2"/>
          <a:stretch>
            <a:fillRect/>
          </a:stretch>
        </p:blipFill>
        <p:spPr>
          <a:xfrm>
            <a:off x="2237836" y="3377319"/>
            <a:ext cx="7716327" cy="1247949"/>
          </a:xfrm>
          <a:prstGeom prst="rect">
            <a:avLst/>
          </a:prstGeom>
        </p:spPr>
      </p:pic>
      <p:sp>
        <p:nvSpPr>
          <p:cNvPr id="6" name="正方形/長方形 5">
            <a:extLst>
              <a:ext uri="{FF2B5EF4-FFF2-40B4-BE49-F238E27FC236}">
                <a16:creationId xmlns:a16="http://schemas.microsoft.com/office/drawing/2014/main" id="{55346838-8CFF-4DDF-8816-F2933819E0B1}"/>
              </a:ext>
            </a:extLst>
          </p:cNvPr>
          <p:cNvSpPr/>
          <p:nvPr/>
        </p:nvSpPr>
        <p:spPr>
          <a:xfrm>
            <a:off x="2941278" y="4001294"/>
            <a:ext cx="1018248" cy="1656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吹き出し: 四角形 6">
            <a:extLst>
              <a:ext uri="{FF2B5EF4-FFF2-40B4-BE49-F238E27FC236}">
                <a16:creationId xmlns:a16="http://schemas.microsoft.com/office/drawing/2014/main" id="{5CBD5C8A-2A5D-4B8B-8EA1-BF4A184E37DD}"/>
              </a:ext>
            </a:extLst>
          </p:cNvPr>
          <p:cNvSpPr/>
          <p:nvPr/>
        </p:nvSpPr>
        <p:spPr bwMode="auto">
          <a:xfrm>
            <a:off x="5916778" y="4393017"/>
            <a:ext cx="4037385" cy="464501"/>
          </a:xfrm>
          <a:prstGeom prst="wedgeRectCallout">
            <a:avLst>
              <a:gd name="adj1" fmla="val -96328"/>
              <a:gd name="adj2" fmla="val -10630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indent="0">
              <a:buNone/>
            </a:pPr>
            <a:r>
              <a:rPr lang="ja-JP" altLang="en-US" sz="1400" b="0"/>
              <a:t>固定長メモリブロックは</a:t>
            </a:r>
            <a:r>
              <a:rPr lang="en-US" altLang="ja-JP" sz="1400" b="0"/>
              <a:t>malloc/free</a:t>
            </a:r>
            <a:r>
              <a:rPr lang="ja-JP" altLang="en-US" sz="1400" b="0"/>
              <a:t>で代替する</a:t>
            </a:r>
            <a:endParaRPr lang="en-US" altLang="ja-JP" sz="1400" b="0"/>
          </a:p>
        </p:txBody>
      </p:sp>
    </p:spTree>
    <p:extLst>
      <p:ext uri="{BB962C8B-B14F-4D97-AF65-F5344CB8AC3E}">
        <p14:creationId xmlns:p14="http://schemas.microsoft.com/office/powerpoint/2010/main" val="19112906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B6CE20-3000-4DE8-A6BC-DCA63410A609}"/>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5.3.</a:t>
            </a:r>
            <a:r>
              <a:rPr kumimoji="1" lang="ja-JP" altLang="en-US" sz="3600">
                <a:latin typeface="ＭＳ ゴシック" panose="020B0609070205080204" pitchFamily="49" charset="-128"/>
              </a:rPr>
              <a:t>テスト</a:t>
            </a:r>
            <a:r>
              <a:rPr lang="ja-JP" altLang="en-US" sz="3600">
                <a:latin typeface="ＭＳ ゴシック" panose="020B0609070205080204" pitchFamily="49" charset="-128"/>
                <a:cs typeface="Calibri"/>
              </a:rPr>
              <a:t>ケースの解説</a:t>
            </a:r>
            <a:r>
              <a:rPr lang="en-US" altLang="ja-JP" sz="3600">
                <a:latin typeface="ＭＳ ゴシック" panose="020B0609070205080204" pitchFamily="49" charset="-128"/>
                <a:cs typeface="Calibri"/>
              </a:rPr>
              <a:t>(2)LED4</a:t>
            </a:r>
            <a:r>
              <a:rPr lang="ja-JP" altLang="en-US" sz="3600">
                <a:latin typeface="ＭＳ ゴシック" panose="020B0609070205080204" pitchFamily="49" charset="-128"/>
                <a:cs typeface="Calibri"/>
              </a:rPr>
              <a:t>点滅タスク</a:t>
            </a:r>
            <a:r>
              <a:rPr lang="ja-JP" altLang="en-US" sz="3600">
                <a:latin typeface="ＭＳ ゴシック" panose="020B0609070205080204" pitchFamily="49" charset="-128"/>
              </a:rPr>
              <a:t>(</a:t>
            </a:r>
            <a:r>
              <a:rPr lang="en-US" altLang="ja-JP" sz="3600">
                <a:latin typeface="ＭＳ ゴシック" panose="020B0609070205080204" pitchFamily="49" charset="-128"/>
              </a:rPr>
              <a:t>4</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16ABDEEC-ED15-4630-8785-20AD0E0C13EB}"/>
              </a:ext>
            </a:extLst>
          </p:cNvPr>
          <p:cNvSpPr>
            <a:spLocks noGrp="1"/>
          </p:cNvSpPr>
          <p:nvPr>
            <p:ph idx="1"/>
          </p:nvPr>
        </p:nvSpPr>
        <p:spPr/>
        <p:txBody>
          <a:bodyPr>
            <a:normAutofit/>
          </a:bodyPr>
          <a:lstStyle/>
          <a:p>
            <a:r>
              <a:rPr kumimoji="1" lang="en-US" altLang="ja-JP" sz="2400"/>
              <a:t>Blink</a:t>
            </a:r>
            <a:r>
              <a:rPr kumimoji="1" lang="ja-JP" altLang="en-US" sz="2400"/>
              <a:t>タスクの点滅状態</a:t>
            </a:r>
            <a:r>
              <a:rPr kumimoji="1" lang="en-US" altLang="ja-JP" sz="2400"/>
              <a:t>(</a:t>
            </a:r>
            <a:r>
              <a:rPr kumimoji="1" lang="ja-JP" altLang="en-US" sz="2400"/>
              <a:t>消灯</a:t>
            </a:r>
            <a:r>
              <a:rPr kumimoji="1" lang="en-US" altLang="ja-JP" sz="2400"/>
              <a:t>)</a:t>
            </a:r>
            <a:r>
              <a:rPr kumimoji="1" lang="ja-JP" altLang="en-US" sz="2400"/>
              <a:t>での全イベント受信のテストケース</a:t>
            </a:r>
            <a:r>
              <a:rPr kumimoji="1" lang="en-US" altLang="ja-JP" sz="2400"/>
              <a:t>(1/2)</a:t>
            </a:r>
            <a:endParaRPr kumimoji="1" lang="ja-JP" altLang="en-US" sz="2400"/>
          </a:p>
        </p:txBody>
      </p:sp>
      <p:pic>
        <p:nvPicPr>
          <p:cNvPr id="5" name="図 4">
            <a:extLst>
              <a:ext uri="{FF2B5EF4-FFF2-40B4-BE49-F238E27FC236}">
                <a16:creationId xmlns:a16="http://schemas.microsoft.com/office/drawing/2014/main" id="{CE15400C-B6F7-4E83-8F15-E3E8A666BE01}"/>
              </a:ext>
            </a:extLst>
          </p:cNvPr>
          <p:cNvPicPr>
            <a:picLocks noChangeAspect="1"/>
          </p:cNvPicPr>
          <p:nvPr/>
        </p:nvPicPr>
        <p:blipFill>
          <a:blip r:embed="rId2"/>
          <a:stretch>
            <a:fillRect/>
          </a:stretch>
        </p:blipFill>
        <p:spPr>
          <a:xfrm>
            <a:off x="1216324" y="2570607"/>
            <a:ext cx="7777471" cy="3466973"/>
          </a:xfrm>
          <a:prstGeom prst="rect">
            <a:avLst/>
          </a:prstGeom>
        </p:spPr>
      </p:pic>
      <p:sp>
        <p:nvSpPr>
          <p:cNvPr id="6" name="正方形/長方形 5">
            <a:extLst>
              <a:ext uri="{FF2B5EF4-FFF2-40B4-BE49-F238E27FC236}">
                <a16:creationId xmlns:a16="http://schemas.microsoft.com/office/drawing/2014/main" id="{5A459508-1466-4B9C-86BE-0EC92459ADF3}"/>
              </a:ext>
            </a:extLst>
          </p:cNvPr>
          <p:cNvSpPr/>
          <p:nvPr/>
        </p:nvSpPr>
        <p:spPr>
          <a:xfrm>
            <a:off x="1854678" y="3048022"/>
            <a:ext cx="4917057" cy="1429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7" name="吹き出し: 四角形 6">
            <a:extLst>
              <a:ext uri="{FF2B5EF4-FFF2-40B4-BE49-F238E27FC236}">
                <a16:creationId xmlns:a16="http://schemas.microsoft.com/office/drawing/2014/main" id="{4867DA57-8AE7-4FA2-90A9-9389EEBB9962}"/>
              </a:ext>
            </a:extLst>
          </p:cNvPr>
          <p:cNvSpPr/>
          <p:nvPr/>
        </p:nvSpPr>
        <p:spPr bwMode="auto">
          <a:xfrm>
            <a:off x="8741664" y="2976184"/>
            <a:ext cx="2648080" cy="1130222"/>
          </a:xfrm>
          <a:prstGeom prst="wedgeRectCallout">
            <a:avLst>
              <a:gd name="adj1" fmla="val -122511"/>
              <a:gd name="adj2" fmla="val -29114"/>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この配列に</a:t>
            </a:r>
            <a:r>
              <a:rPr lang="en-US" altLang="ja-JP" sz="1100">
                <a:ln w="38100">
                  <a:noFill/>
                </a:ln>
                <a:solidFill>
                  <a:schemeClr val="tx1"/>
                </a:solidFill>
                <a:latin typeface="Meiryo UI" panose="020B0604030504040204" pitchFamily="50" charset="-128"/>
                <a:ea typeface="Meiryo UI" panose="020B0604030504040204" pitchFamily="50" charset="-128"/>
              </a:rPr>
              <a:t>EV_BLINK</a:t>
            </a:r>
            <a:r>
              <a:rPr lang="ja-JP" altLang="en-US" sz="1100">
                <a:ln w="38100">
                  <a:noFill/>
                </a:ln>
                <a:solidFill>
                  <a:schemeClr val="tx1"/>
                </a:solidFill>
                <a:latin typeface="Meiryo UI" panose="020B0604030504040204" pitchFamily="50" charset="-128"/>
                <a:ea typeface="Meiryo UI" panose="020B0604030504040204" pitchFamily="50" charset="-128"/>
              </a:rPr>
              <a:t>で定義されるメッセージを追加していきます。</a:t>
            </a:r>
            <a:endParaRPr lang="en-US" altLang="ja-JP" sz="110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要素順にデータキューにメッセージが送信されます。</a:t>
            </a:r>
            <a:endParaRPr lang="en-US" altLang="ja-JP" sz="110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配列の最大要素数は</a:t>
            </a:r>
            <a:r>
              <a:rPr lang="en-US" altLang="ja-JP" sz="1100">
                <a:ln w="38100">
                  <a:noFill/>
                </a:ln>
                <a:solidFill>
                  <a:schemeClr val="tx1"/>
                </a:solidFill>
                <a:latin typeface="Meiryo UI" panose="020B0604030504040204" pitchFamily="50" charset="-128"/>
                <a:ea typeface="Meiryo UI" panose="020B0604030504040204" pitchFamily="50" charset="-128"/>
              </a:rPr>
              <a:t>TEST_SCENARIO_MAX</a:t>
            </a:r>
            <a:r>
              <a:rPr lang="ja-JP" altLang="en-US" sz="1100">
                <a:ln w="38100">
                  <a:noFill/>
                </a:ln>
                <a:solidFill>
                  <a:schemeClr val="tx1"/>
                </a:solidFill>
                <a:latin typeface="Meiryo UI" panose="020B0604030504040204" pitchFamily="50" charset="-128"/>
                <a:ea typeface="Meiryo UI" panose="020B0604030504040204" pitchFamily="50" charset="-128"/>
              </a:rPr>
              <a:t>で調整します。</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0F476A3F-D6C8-4294-B162-F4F9318E16C0}"/>
              </a:ext>
            </a:extLst>
          </p:cNvPr>
          <p:cNvSpPr/>
          <p:nvPr/>
        </p:nvSpPr>
        <p:spPr>
          <a:xfrm>
            <a:off x="1851800" y="4612279"/>
            <a:ext cx="1616016" cy="1727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9" name="吹き出し: 四角形 8">
            <a:extLst>
              <a:ext uri="{FF2B5EF4-FFF2-40B4-BE49-F238E27FC236}">
                <a16:creationId xmlns:a16="http://schemas.microsoft.com/office/drawing/2014/main" id="{24663686-2E77-423A-8753-1D38DC6A00E0}"/>
              </a:ext>
            </a:extLst>
          </p:cNvPr>
          <p:cNvSpPr/>
          <p:nvPr/>
        </p:nvSpPr>
        <p:spPr bwMode="auto">
          <a:xfrm>
            <a:off x="9329720" y="4460376"/>
            <a:ext cx="2427064" cy="577682"/>
          </a:xfrm>
          <a:prstGeom prst="wedgeRectCallout">
            <a:avLst>
              <a:gd name="adj1" fmla="val -289055"/>
              <a:gd name="adj2" fmla="val -17542"/>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静的</a:t>
            </a:r>
            <a:r>
              <a:rPr lang="en-US" altLang="ja-JP" sz="1100">
                <a:ln w="38100">
                  <a:noFill/>
                </a:ln>
                <a:solidFill>
                  <a:schemeClr val="tx1"/>
                </a:solidFill>
                <a:latin typeface="Meiryo UI" panose="020B0604030504040204" pitchFamily="50" charset="-128"/>
                <a:ea typeface="Meiryo UI" panose="020B0604030504040204" pitchFamily="50" charset="-128"/>
              </a:rPr>
              <a:t>API</a:t>
            </a:r>
            <a:r>
              <a:rPr lang="ja-JP" altLang="en-US" sz="1100">
                <a:ln w="38100">
                  <a:noFill/>
                </a:ln>
                <a:solidFill>
                  <a:schemeClr val="tx1"/>
                </a:solidFill>
                <a:latin typeface="Meiryo UI" panose="020B0604030504040204" pitchFamily="50" charset="-128"/>
                <a:ea typeface="Meiryo UI" panose="020B0604030504040204" pitchFamily="50" charset="-128"/>
              </a:rPr>
              <a:t>（</a:t>
            </a:r>
            <a:r>
              <a:rPr lang="en-US" altLang="ja-JP" sz="1100">
                <a:ln w="38100">
                  <a:noFill/>
                </a:ln>
                <a:solidFill>
                  <a:schemeClr val="tx1"/>
                </a:solidFill>
                <a:latin typeface="Meiryo UI" panose="020B0604030504040204" pitchFamily="50" charset="-128"/>
                <a:ea typeface="Meiryo UI" panose="020B0604030504040204" pitchFamily="50" charset="-128"/>
              </a:rPr>
              <a:t>ATT_INI</a:t>
            </a:r>
            <a:r>
              <a:rPr lang="ja-JP" altLang="en-US" sz="1100">
                <a:ln w="38100">
                  <a:noFill/>
                </a:ln>
                <a:solidFill>
                  <a:schemeClr val="tx1"/>
                </a:solidFill>
                <a:latin typeface="Meiryo UI" panose="020B0604030504040204" pitchFamily="50" charset="-128"/>
                <a:ea typeface="Meiryo UI" panose="020B0604030504040204" pitchFamily="50" charset="-128"/>
              </a:rPr>
              <a:t>）により登録した初期化ルーチンは自動的に実行されないため、ここで実行する</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52166F3-9000-4B9F-8115-4B05152E2CF3}"/>
              </a:ext>
            </a:extLst>
          </p:cNvPr>
          <p:cNvSpPr/>
          <p:nvPr/>
        </p:nvSpPr>
        <p:spPr>
          <a:xfrm>
            <a:off x="1854678" y="4774873"/>
            <a:ext cx="6176514" cy="1727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1" name="吹き出し: 四角形 10">
            <a:extLst>
              <a:ext uri="{FF2B5EF4-FFF2-40B4-BE49-F238E27FC236}">
                <a16:creationId xmlns:a16="http://schemas.microsoft.com/office/drawing/2014/main" id="{DE2C11E9-6514-4E9B-A336-9EDB91C2A4FD}"/>
              </a:ext>
            </a:extLst>
          </p:cNvPr>
          <p:cNvSpPr/>
          <p:nvPr/>
        </p:nvSpPr>
        <p:spPr bwMode="auto">
          <a:xfrm>
            <a:off x="9304860" y="5103187"/>
            <a:ext cx="2427064" cy="577682"/>
          </a:xfrm>
          <a:prstGeom prst="wedgeRectCallout">
            <a:avLst>
              <a:gd name="adj1" fmla="val -98547"/>
              <a:gd name="adj2" fmla="val -84740"/>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タスクの状態を保持する変数を書き換える</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406969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FEC40860-D4D2-44C6-9F0B-B0D4988D33A7}"/>
              </a:ext>
            </a:extLst>
          </p:cNvPr>
          <p:cNvPicPr>
            <a:picLocks noChangeAspect="1"/>
          </p:cNvPicPr>
          <p:nvPr/>
        </p:nvPicPr>
        <p:blipFill>
          <a:blip r:embed="rId2"/>
          <a:stretch>
            <a:fillRect/>
          </a:stretch>
        </p:blipFill>
        <p:spPr>
          <a:xfrm>
            <a:off x="1042358" y="2442269"/>
            <a:ext cx="10515600" cy="3734694"/>
          </a:xfrm>
          <a:prstGeom prst="rect">
            <a:avLst/>
          </a:prstGeom>
        </p:spPr>
      </p:pic>
      <p:sp>
        <p:nvSpPr>
          <p:cNvPr id="2" name="タイトル 1">
            <a:extLst>
              <a:ext uri="{FF2B5EF4-FFF2-40B4-BE49-F238E27FC236}">
                <a16:creationId xmlns:a16="http://schemas.microsoft.com/office/drawing/2014/main" id="{02813AEC-592C-419D-AEEC-657DD793FB7F}"/>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5.3.</a:t>
            </a:r>
            <a:r>
              <a:rPr kumimoji="1" lang="ja-JP" altLang="en-US" sz="3600">
                <a:latin typeface="ＭＳ ゴシック" panose="020B0609070205080204" pitchFamily="49" charset="-128"/>
              </a:rPr>
              <a:t>テスト</a:t>
            </a:r>
            <a:r>
              <a:rPr lang="ja-JP" altLang="en-US" sz="3600">
                <a:latin typeface="ＭＳ ゴシック" panose="020B0609070205080204" pitchFamily="49" charset="-128"/>
                <a:cs typeface="Calibri"/>
              </a:rPr>
              <a:t>ケースの解説</a:t>
            </a:r>
            <a:r>
              <a:rPr lang="en-US" altLang="ja-JP" sz="3600">
                <a:latin typeface="ＭＳ ゴシック" panose="020B0609070205080204" pitchFamily="49" charset="-128"/>
                <a:cs typeface="Calibri"/>
              </a:rPr>
              <a:t>(2)LED4</a:t>
            </a:r>
            <a:r>
              <a:rPr lang="ja-JP" altLang="en-US" sz="3600">
                <a:latin typeface="ＭＳ ゴシック" panose="020B0609070205080204" pitchFamily="49" charset="-128"/>
                <a:cs typeface="Calibri"/>
              </a:rPr>
              <a:t>点滅タスク</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r>
              <a:rPr lang="en-US" altLang="ja-JP" sz="3600">
                <a:latin typeface="ＭＳ ゴシック" panose="020B0609070205080204" pitchFamily="49" charset="-128"/>
              </a:rPr>
              <a:t>5</a:t>
            </a:r>
            <a:r>
              <a:rPr lang="ja-JP" altLang="en-US" sz="3600">
                <a:latin typeface="ＭＳ ゴシック" panose="020B0609070205080204" pitchFamily="49" charset="-128"/>
              </a:rPr>
              <a:t>)</a:t>
            </a:r>
            <a:endParaRPr kumimoji="1" lang="ja-JP" altLang="en-US" sz="3600"/>
          </a:p>
        </p:txBody>
      </p:sp>
      <p:sp>
        <p:nvSpPr>
          <p:cNvPr id="3" name="コンテンツ プレースホルダー 2">
            <a:extLst>
              <a:ext uri="{FF2B5EF4-FFF2-40B4-BE49-F238E27FC236}">
                <a16:creationId xmlns:a16="http://schemas.microsoft.com/office/drawing/2014/main" id="{CF92BCC6-0DF8-4B91-9E48-FA06F01919DA}"/>
              </a:ext>
            </a:extLst>
          </p:cNvPr>
          <p:cNvSpPr>
            <a:spLocks noGrp="1"/>
          </p:cNvSpPr>
          <p:nvPr>
            <p:ph idx="1"/>
          </p:nvPr>
        </p:nvSpPr>
        <p:spPr/>
        <p:txBody>
          <a:bodyPr/>
          <a:lstStyle/>
          <a:p>
            <a:r>
              <a:rPr kumimoji="1" lang="en-US" altLang="ja-JP" sz="2200"/>
              <a:t>Blink</a:t>
            </a:r>
            <a:r>
              <a:rPr kumimoji="1" lang="ja-JP" altLang="en-US" sz="2200"/>
              <a:t>タスクの点滅状態</a:t>
            </a:r>
            <a:r>
              <a:rPr kumimoji="1" lang="en-US" altLang="ja-JP" sz="2200"/>
              <a:t>(</a:t>
            </a:r>
            <a:r>
              <a:rPr kumimoji="1" lang="ja-JP" altLang="en-US" sz="2200"/>
              <a:t>消灯</a:t>
            </a:r>
            <a:r>
              <a:rPr kumimoji="1" lang="en-US" altLang="ja-JP" sz="2200"/>
              <a:t>)</a:t>
            </a:r>
            <a:r>
              <a:rPr kumimoji="1" lang="ja-JP" altLang="en-US" sz="2200"/>
              <a:t>での全イベント受信のテストケース</a:t>
            </a:r>
            <a:r>
              <a:rPr kumimoji="1" lang="en-US" altLang="ja-JP" sz="2200"/>
              <a:t>(2/2)</a:t>
            </a:r>
            <a:endParaRPr kumimoji="1" lang="ja-JP" altLang="en-US" sz="2200"/>
          </a:p>
          <a:p>
            <a:pPr lvl="1"/>
            <a:endParaRPr kumimoji="1" lang="en-US" altLang="ja-JP"/>
          </a:p>
          <a:p>
            <a:endParaRPr kumimoji="1" lang="ja-JP" altLang="en-US"/>
          </a:p>
        </p:txBody>
      </p:sp>
      <p:sp>
        <p:nvSpPr>
          <p:cNvPr id="8" name="正方形/長方形 7">
            <a:extLst>
              <a:ext uri="{FF2B5EF4-FFF2-40B4-BE49-F238E27FC236}">
                <a16:creationId xmlns:a16="http://schemas.microsoft.com/office/drawing/2014/main" id="{DFD3298F-A97E-45A2-95D9-1119F444B8EE}"/>
              </a:ext>
            </a:extLst>
          </p:cNvPr>
          <p:cNvSpPr/>
          <p:nvPr/>
        </p:nvSpPr>
        <p:spPr>
          <a:xfrm>
            <a:off x="1587259" y="3403235"/>
            <a:ext cx="10174857" cy="272126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9" name="吹き出し: 四角形 8">
            <a:extLst>
              <a:ext uri="{FF2B5EF4-FFF2-40B4-BE49-F238E27FC236}">
                <a16:creationId xmlns:a16="http://schemas.microsoft.com/office/drawing/2014/main" id="{0AFB05DF-7982-4D34-8AA2-FD9239630904}"/>
              </a:ext>
            </a:extLst>
          </p:cNvPr>
          <p:cNvSpPr/>
          <p:nvPr/>
        </p:nvSpPr>
        <p:spPr bwMode="auto">
          <a:xfrm>
            <a:off x="7502617" y="5996396"/>
            <a:ext cx="4513979" cy="545692"/>
          </a:xfrm>
          <a:prstGeom prst="wedgeRectCallout">
            <a:avLst>
              <a:gd name="adj1" fmla="val -57147"/>
              <a:gd name="adj2" fmla="val -46289"/>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400">
                <a:ln w="38100">
                  <a:noFill/>
                </a:ln>
                <a:solidFill>
                  <a:schemeClr val="tx1"/>
                </a:solidFill>
                <a:latin typeface="Meiryo UI" panose="020B0604030504040204" pitchFamily="50" charset="-128"/>
                <a:ea typeface="Meiryo UI" panose="020B0604030504040204" pitchFamily="50" charset="-128"/>
              </a:rPr>
              <a:t>テスト結果の検証</a:t>
            </a:r>
            <a:endParaRPr lang="en-US" altLang="ja-JP" sz="140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400">
                <a:ln w="38100">
                  <a:noFill/>
                </a:ln>
                <a:solidFill>
                  <a:schemeClr val="tx1"/>
                </a:solidFill>
                <a:latin typeface="Meiryo UI" panose="020B0604030504040204" pitchFamily="50" charset="-128"/>
                <a:ea typeface="Meiryo UI" panose="020B0604030504040204" pitchFamily="50" charset="-128"/>
              </a:rPr>
              <a:t>関数の呼び出し履歴</a:t>
            </a:r>
            <a:r>
              <a:rPr lang="en-US" altLang="ja-JP" sz="1400">
                <a:ln w="38100">
                  <a:noFill/>
                </a:ln>
                <a:solidFill>
                  <a:schemeClr val="tx1"/>
                </a:solidFill>
                <a:latin typeface="Meiryo UI" panose="020B0604030504040204" pitchFamily="50" charset="-128"/>
                <a:ea typeface="Meiryo UI" panose="020B0604030504040204" pitchFamily="50" charset="-128"/>
              </a:rPr>
              <a:t>(N</a:t>
            </a:r>
            <a:r>
              <a:rPr lang="ja-JP" altLang="en-US" sz="1400">
                <a:ln w="38100">
                  <a:noFill/>
                </a:ln>
                <a:solidFill>
                  <a:schemeClr val="tx1"/>
                </a:solidFill>
                <a:latin typeface="Meiryo UI" panose="020B0604030504040204" pitchFamily="50" charset="-128"/>
                <a:ea typeface="Meiryo UI" panose="020B0604030504040204" pitchFamily="50" charset="-128"/>
              </a:rPr>
              <a:t>は呼び出し順</a:t>
            </a:r>
            <a:r>
              <a:rPr lang="en-US" altLang="ja-JP" sz="1400">
                <a:ln w="38100">
                  <a:noFill/>
                </a:ln>
                <a:solidFill>
                  <a:schemeClr val="tx1"/>
                </a:solidFill>
                <a:latin typeface="Meiryo UI" panose="020B0604030504040204" pitchFamily="50" charset="-128"/>
                <a:ea typeface="Meiryo UI" panose="020B0604030504040204" pitchFamily="50" charset="-128"/>
              </a:rPr>
              <a:t>):fff.call_history[N]</a:t>
            </a:r>
            <a:endParaRPr lang="en-US" altLang="ja-JP" sz="1600">
              <a:ln w="38100">
                <a:noFill/>
              </a:ln>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48367C43-9FD6-4B71-B783-435466141C36}"/>
              </a:ext>
            </a:extLst>
          </p:cNvPr>
          <p:cNvSpPr/>
          <p:nvPr/>
        </p:nvSpPr>
        <p:spPr>
          <a:xfrm>
            <a:off x="1571868" y="2431914"/>
            <a:ext cx="1542266" cy="4686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11" name="吹き出し: 四角形 10">
            <a:extLst>
              <a:ext uri="{FF2B5EF4-FFF2-40B4-BE49-F238E27FC236}">
                <a16:creationId xmlns:a16="http://schemas.microsoft.com/office/drawing/2014/main" id="{DA8C896D-3DD5-41A0-A581-C18ADFF87FF4}"/>
              </a:ext>
            </a:extLst>
          </p:cNvPr>
          <p:cNvSpPr/>
          <p:nvPr/>
        </p:nvSpPr>
        <p:spPr bwMode="auto">
          <a:xfrm>
            <a:off x="8280596" y="2571114"/>
            <a:ext cx="3506681" cy="395429"/>
          </a:xfrm>
          <a:prstGeom prst="wedgeRectCallout">
            <a:avLst>
              <a:gd name="adj1" fmla="val -54382"/>
              <a:gd name="adj2" fmla="val -1606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en-US" altLang="ja-JP" sz="1100">
                <a:ln w="38100">
                  <a:noFill/>
                </a:ln>
                <a:solidFill>
                  <a:schemeClr val="tx1"/>
                </a:solidFill>
                <a:latin typeface="Meiryo UI" panose="020B0604030504040204" pitchFamily="50" charset="-128"/>
                <a:ea typeface="Meiryo UI" panose="020B0604030504040204" pitchFamily="50" charset="-128"/>
              </a:rPr>
              <a:t>setjmp</a:t>
            </a:r>
            <a:r>
              <a:rPr lang="ja-JP" altLang="en-US" sz="1100">
                <a:ln w="38100">
                  <a:noFill/>
                </a:ln>
                <a:solidFill>
                  <a:schemeClr val="tx1"/>
                </a:solidFill>
                <a:latin typeface="Meiryo UI" panose="020B0604030504040204" pitchFamily="50" charset="-128"/>
                <a:ea typeface="Meiryo UI" panose="020B0604030504040204" pitchFamily="50" charset="-128"/>
              </a:rPr>
              <a:t>ライブラリ実行後、</a:t>
            </a:r>
            <a:endParaRPr lang="en-US" altLang="ja-JP" sz="1100">
              <a:ln w="38100">
                <a:noFill/>
              </a:ln>
              <a:solidFill>
                <a:schemeClr val="tx1"/>
              </a:solidFill>
              <a:latin typeface="Meiryo UI" panose="020B0604030504040204" pitchFamily="50" charset="-128"/>
              <a:ea typeface="Meiryo UI" panose="020B0604030504040204" pitchFamily="50" charset="-128"/>
            </a:endParaRPr>
          </a:p>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無限ループを含むテスト対象</a:t>
            </a:r>
            <a:r>
              <a:rPr lang="en-US" altLang="ja-JP" sz="1100">
                <a:ln w="38100">
                  <a:noFill/>
                </a:ln>
                <a:solidFill>
                  <a:schemeClr val="tx1"/>
                </a:solidFill>
                <a:latin typeface="Meiryo UI" panose="020B0604030504040204" pitchFamily="50" charset="-128"/>
                <a:ea typeface="Meiryo UI" panose="020B0604030504040204" pitchFamily="50" charset="-128"/>
              </a:rPr>
              <a:t>blink_task</a:t>
            </a:r>
            <a:r>
              <a:rPr lang="ja-JP" altLang="en-US" sz="1100">
                <a:ln w="38100">
                  <a:noFill/>
                </a:ln>
                <a:solidFill>
                  <a:schemeClr val="tx1"/>
                </a:solidFill>
                <a:latin typeface="Meiryo UI" panose="020B0604030504040204" pitchFamily="50" charset="-128"/>
                <a:ea typeface="Meiryo UI" panose="020B0604030504040204" pitchFamily="50" charset="-128"/>
              </a:rPr>
              <a:t>をコール</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
        <p:nvSpPr>
          <p:cNvPr id="12" name="吹き出し: 四角形 11">
            <a:extLst>
              <a:ext uri="{FF2B5EF4-FFF2-40B4-BE49-F238E27FC236}">
                <a16:creationId xmlns:a16="http://schemas.microsoft.com/office/drawing/2014/main" id="{ED32681A-58DF-4889-9669-1CBED0206057}"/>
              </a:ext>
            </a:extLst>
          </p:cNvPr>
          <p:cNvSpPr/>
          <p:nvPr/>
        </p:nvSpPr>
        <p:spPr bwMode="auto">
          <a:xfrm>
            <a:off x="7934401" y="3229994"/>
            <a:ext cx="3506681" cy="395429"/>
          </a:xfrm>
          <a:prstGeom prst="wedgeRectCallout">
            <a:avLst>
              <a:gd name="adj1" fmla="val -156732"/>
              <a:gd name="adj2" fmla="val -81592"/>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10000"/>
              </a:lnSpc>
              <a:spcBef>
                <a:spcPct val="10000"/>
              </a:spcBef>
              <a:spcAft>
                <a:spcPct val="0"/>
              </a:spcAft>
              <a:buClrTx/>
              <a:buSzTx/>
              <a:buFontTx/>
              <a:buNone/>
              <a:tabLst/>
            </a:pPr>
            <a:r>
              <a:rPr lang="ja-JP" altLang="en-US" sz="1100">
                <a:ln w="38100">
                  <a:noFill/>
                </a:ln>
                <a:solidFill>
                  <a:schemeClr val="tx1"/>
                </a:solidFill>
                <a:latin typeface="Meiryo UI" panose="020B0604030504040204" pitchFamily="50" charset="-128"/>
                <a:ea typeface="Meiryo UI" panose="020B0604030504040204" pitchFamily="50" charset="-128"/>
              </a:rPr>
              <a:t>偽装</a:t>
            </a:r>
            <a:r>
              <a:rPr lang="en-US" altLang="ja-JP" sz="1100">
                <a:ln w="38100">
                  <a:noFill/>
                </a:ln>
                <a:solidFill>
                  <a:schemeClr val="tx1"/>
                </a:solidFill>
                <a:latin typeface="Meiryo UI" panose="020B0604030504040204" pitchFamily="50" charset="-128"/>
                <a:ea typeface="Meiryo UI" panose="020B0604030504040204" pitchFamily="50" charset="-128"/>
              </a:rPr>
              <a:t>rcv_dtq</a:t>
            </a:r>
            <a:r>
              <a:rPr lang="ja-JP" altLang="en-US" sz="1100">
                <a:ln w="38100">
                  <a:noFill/>
                </a:ln>
                <a:solidFill>
                  <a:schemeClr val="tx1"/>
                </a:solidFill>
                <a:latin typeface="Meiryo UI" panose="020B0604030504040204" pitchFamily="50" charset="-128"/>
                <a:ea typeface="Meiryo UI" panose="020B0604030504040204" pitchFamily="50" charset="-128"/>
              </a:rPr>
              <a:t>内の</a:t>
            </a:r>
            <a:r>
              <a:rPr lang="en-US" altLang="ja-JP" sz="1100">
                <a:ln w="38100">
                  <a:noFill/>
                </a:ln>
                <a:solidFill>
                  <a:schemeClr val="tx1"/>
                </a:solidFill>
                <a:latin typeface="Meiryo UI" panose="020B0604030504040204" pitchFamily="50" charset="-128"/>
                <a:ea typeface="Meiryo UI" panose="020B0604030504040204" pitchFamily="50" charset="-128"/>
              </a:rPr>
              <a:t>longjmp</a:t>
            </a:r>
            <a:r>
              <a:rPr lang="ja-JP" altLang="en-US" sz="1100">
                <a:ln w="38100">
                  <a:noFill/>
                </a:ln>
                <a:solidFill>
                  <a:schemeClr val="tx1"/>
                </a:solidFill>
                <a:latin typeface="Meiryo UI" panose="020B0604030504040204" pitchFamily="50" charset="-128"/>
                <a:ea typeface="Meiryo UI" panose="020B0604030504040204" pitchFamily="50" charset="-128"/>
              </a:rPr>
              <a:t>により無限ループから脱出する</a:t>
            </a:r>
            <a:endParaRPr lang="en-US" altLang="ja-JP" sz="1100">
              <a:ln w="38100">
                <a:noFill/>
              </a:ln>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99594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CBAD6E-7328-A77E-760C-27584B4EE947}"/>
              </a:ext>
            </a:extLst>
          </p:cNvPr>
          <p:cNvSpPr>
            <a:spLocks noGrp="1"/>
          </p:cNvSpPr>
          <p:nvPr>
            <p:ph type="title"/>
          </p:nvPr>
        </p:nvSpPr>
        <p:spPr/>
        <p:txBody>
          <a:bodyPr/>
          <a:lstStyle/>
          <a:p>
            <a:r>
              <a:rPr kumimoji="1" lang="en-US" altLang="ja-JP">
                <a:latin typeface="ＭＳ ゴシック" panose="020B0609070205080204" pitchFamily="49" charset="-128"/>
              </a:rPr>
              <a:t>6.</a:t>
            </a:r>
            <a:r>
              <a:rPr kumimoji="1" lang="ja-JP" altLang="en-US">
                <a:latin typeface="ＭＳ ゴシック" panose="020B0609070205080204" pitchFamily="49" charset="-128"/>
              </a:rPr>
              <a:t>実行ファイルの生成</a:t>
            </a:r>
            <a:r>
              <a:rPr lang="ja-JP" altLang="en-US">
                <a:latin typeface="ＭＳ ゴシック" panose="020B0609070205080204" pitchFamily="49" charset="-128"/>
              </a:rPr>
              <a:t>(</a:t>
            </a:r>
            <a:r>
              <a:rPr lang="en-US" altLang="ja-JP">
                <a:latin typeface="ＭＳ ゴシック" panose="020B0609070205080204" pitchFamily="49" charset="-128"/>
              </a:rPr>
              <a:t>1</a:t>
            </a:r>
            <a:r>
              <a:rPr lang="ja-JP" altLang="en-US">
                <a:latin typeface="ＭＳ ゴシック" panose="020B0609070205080204" pitchFamily="49" charset="-128"/>
              </a:rPr>
              <a:t>/</a:t>
            </a:r>
            <a:r>
              <a:rPr lang="en-US" altLang="ja-JP">
                <a:latin typeface="ＭＳ ゴシック" panose="020B0609070205080204" pitchFamily="49" charset="-128"/>
              </a:rPr>
              <a:t>2</a:t>
            </a:r>
            <a:r>
              <a:rPr lang="ja-JP" altLang="en-US">
                <a:latin typeface="ＭＳ ゴシック" panose="020B0609070205080204" pitchFamily="49" charset="-128"/>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165F21EA-ED09-C7AF-431B-00FDD984026B}"/>
              </a:ext>
            </a:extLst>
          </p:cNvPr>
          <p:cNvSpPr>
            <a:spLocks noGrp="1"/>
          </p:cNvSpPr>
          <p:nvPr>
            <p:ph idx="1"/>
          </p:nvPr>
        </p:nvSpPr>
        <p:spPr/>
        <p:txBody>
          <a:bodyPr vert="horz" lIns="91440" tIns="45720" rIns="91440" bIns="45720" rtlCol="0" anchor="t">
            <a:normAutofit/>
          </a:bodyPr>
          <a:lstStyle/>
          <a:p>
            <a:r>
              <a:rPr lang="ja-JP" altLang="en-US">
                <a:cs typeface="Calibri"/>
              </a:rPr>
              <a:t>Eclipseを起動</a:t>
            </a:r>
            <a:endParaRPr lang="ja-JP" altLang="en-US" dirty="0">
              <a:cs typeface="Calibri"/>
            </a:endParaRPr>
          </a:p>
          <a:p>
            <a:r>
              <a:rPr lang="ja-JP" altLang="en-US">
                <a:cs typeface="Calibri"/>
              </a:rPr>
              <a:t>プロジェクトエクスプローラ -&gt; プロジェクト</a:t>
            </a:r>
            <a:r>
              <a:rPr lang="ja-JP">
                <a:cs typeface="Calibri"/>
              </a:rPr>
              <a:t>(下図ではunit_test_stm32)</a:t>
            </a:r>
            <a:r>
              <a:rPr lang="ja-JP" altLang="en-US">
                <a:cs typeface="Calibri"/>
              </a:rPr>
              <a:t>を右クリック -&gt; プロジェクトのビルド </a:t>
            </a:r>
          </a:p>
        </p:txBody>
      </p:sp>
      <p:pic>
        <p:nvPicPr>
          <p:cNvPr id="5" name="図 5" descr="グラフィカル ユーザー インターフェイス, テキスト, アプリケーション&#10;&#10;説明は自動で生成されたものです">
            <a:extLst>
              <a:ext uri="{FF2B5EF4-FFF2-40B4-BE49-F238E27FC236}">
                <a16:creationId xmlns:a16="http://schemas.microsoft.com/office/drawing/2014/main" id="{46002FCE-F4BA-6ED9-AE82-26147FBE121A}"/>
              </a:ext>
            </a:extLst>
          </p:cNvPr>
          <p:cNvPicPr>
            <a:picLocks noChangeAspect="1"/>
          </p:cNvPicPr>
          <p:nvPr/>
        </p:nvPicPr>
        <p:blipFill>
          <a:blip r:embed="rId2"/>
          <a:stretch>
            <a:fillRect/>
          </a:stretch>
        </p:blipFill>
        <p:spPr>
          <a:xfrm>
            <a:off x="3604352" y="3499752"/>
            <a:ext cx="4827224" cy="3053388"/>
          </a:xfrm>
          <a:prstGeom prst="rect">
            <a:avLst/>
          </a:prstGeom>
        </p:spPr>
      </p:pic>
      <p:sp>
        <p:nvSpPr>
          <p:cNvPr id="7" name="正方形/長方形 6">
            <a:extLst>
              <a:ext uri="{FF2B5EF4-FFF2-40B4-BE49-F238E27FC236}">
                <a16:creationId xmlns:a16="http://schemas.microsoft.com/office/drawing/2014/main" id="{76EE4B2D-DD48-2AFF-674A-237F22BBB173}"/>
              </a:ext>
            </a:extLst>
          </p:cNvPr>
          <p:cNvSpPr/>
          <p:nvPr/>
        </p:nvSpPr>
        <p:spPr>
          <a:xfrm>
            <a:off x="4995417" y="3591316"/>
            <a:ext cx="1229480" cy="2259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
        <p:nvSpPr>
          <p:cNvPr id="8" name="正方形/長方形 7">
            <a:extLst>
              <a:ext uri="{FF2B5EF4-FFF2-40B4-BE49-F238E27FC236}">
                <a16:creationId xmlns:a16="http://schemas.microsoft.com/office/drawing/2014/main" id="{F0466B00-9BC0-82A0-F90E-D5D94DCC691B}"/>
              </a:ext>
            </a:extLst>
          </p:cNvPr>
          <p:cNvSpPr/>
          <p:nvPr/>
        </p:nvSpPr>
        <p:spPr>
          <a:xfrm>
            <a:off x="3756018" y="6207821"/>
            <a:ext cx="908155" cy="1892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32530389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9756C4-B8EE-CD56-1C43-9D8428276E98}"/>
              </a:ext>
            </a:extLst>
          </p:cNvPr>
          <p:cNvSpPr>
            <a:spLocks noGrp="1"/>
          </p:cNvSpPr>
          <p:nvPr>
            <p:ph type="title"/>
          </p:nvPr>
        </p:nvSpPr>
        <p:spPr/>
        <p:txBody>
          <a:bodyPr/>
          <a:lstStyle/>
          <a:p>
            <a:r>
              <a:rPr kumimoji="1" lang="en-US" altLang="ja-JP">
                <a:latin typeface="ＭＳ ゴシック" panose="020B0609070205080204" pitchFamily="49" charset="-128"/>
              </a:rPr>
              <a:t>6.</a:t>
            </a:r>
            <a:r>
              <a:rPr kumimoji="1" lang="ja-JP" altLang="en-US">
                <a:latin typeface="ＭＳ ゴシック" panose="020B0609070205080204" pitchFamily="49" charset="-128"/>
              </a:rPr>
              <a:t>実行ファイルの生成</a:t>
            </a:r>
            <a:r>
              <a:rPr kumimoji="1" lang="en-US" altLang="ja-JP">
                <a:latin typeface="ＭＳ ゴシック" panose="020B0609070205080204" pitchFamily="49" charset="-128"/>
              </a:rPr>
              <a:t>(2/2)</a:t>
            </a:r>
            <a:endParaRPr lang="ja-JP">
              <a:latin typeface="ＭＳ ゴシック" panose="020B0609070205080204" pitchFamily="49" charset="-128"/>
              <a:cs typeface="+mj-lt"/>
            </a:endParaRPr>
          </a:p>
        </p:txBody>
      </p:sp>
      <p:sp>
        <p:nvSpPr>
          <p:cNvPr id="3" name="コンテンツ プレースホルダー 2">
            <a:extLst>
              <a:ext uri="{FF2B5EF4-FFF2-40B4-BE49-F238E27FC236}">
                <a16:creationId xmlns:a16="http://schemas.microsoft.com/office/drawing/2014/main" id="{CE42FA98-9226-9F36-E1C4-5F603FE49601}"/>
              </a:ext>
            </a:extLst>
          </p:cNvPr>
          <p:cNvSpPr>
            <a:spLocks noGrp="1"/>
          </p:cNvSpPr>
          <p:nvPr>
            <p:ph idx="1"/>
          </p:nvPr>
        </p:nvSpPr>
        <p:spPr/>
        <p:txBody>
          <a:bodyPr vert="horz" lIns="91440" tIns="45720" rIns="91440" bIns="45720" rtlCol="0" anchor="t">
            <a:normAutofit/>
          </a:bodyPr>
          <a:lstStyle/>
          <a:p>
            <a:r>
              <a:rPr lang="ja-JP" altLang="en-US">
                <a:cs typeface="Calibri"/>
              </a:rPr>
              <a:t>ビルドが成功すると、</a:t>
            </a:r>
            <a:r>
              <a:rPr lang="ja-JP">
                <a:cs typeface="Calibri"/>
              </a:rPr>
              <a:t>cup_timer10\unit_test\build</a:t>
            </a:r>
            <a:r>
              <a:rPr lang="en-US" altLang="ja-JP" dirty="0">
                <a:ea typeface="+mn-lt"/>
                <a:cs typeface="Calibri"/>
              </a:rPr>
              <a:t>\</a:t>
            </a:r>
            <a:r>
              <a:rPr lang="en-US" altLang="ja-JP" err="1">
                <a:ea typeface="+mn-lt"/>
                <a:cs typeface="Calibri"/>
              </a:rPr>
              <a:t>に</a:t>
            </a:r>
            <a:r>
              <a:rPr lang="en-US" altLang="ja-JP">
                <a:ea typeface="+mn-lt"/>
                <a:cs typeface="Calibri"/>
              </a:rPr>
              <a:t>、7</a:t>
            </a:r>
            <a:r>
              <a:rPr lang="ja-JP" altLang="en-US">
                <a:ea typeface="+mn-lt"/>
                <a:cs typeface="Calibri"/>
              </a:rPr>
              <a:t>つの</a:t>
            </a:r>
            <a:r>
              <a:rPr lang="en-US" altLang="ja-JP">
                <a:ea typeface="+mn-lt"/>
                <a:cs typeface="Calibri"/>
              </a:rPr>
              <a:t>exe</a:t>
            </a:r>
            <a:r>
              <a:rPr lang="en-US" altLang="ja-JP" dirty="0" err="1">
                <a:ea typeface="+mn-lt"/>
                <a:cs typeface="Calibri"/>
              </a:rPr>
              <a:t>ファイルが生成されます</a:t>
            </a:r>
            <a:r>
              <a:rPr lang="en-US" altLang="ja-JP" dirty="0">
                <a:ea typeface="+mn-lt"/>
                <a:cs typeface="Calibri"/>
              </a:rPr>
              <a:t>。</a:t>
            </a:r>
            <a:endParaRPr lang="en-US" altLang="ja-JP" dirty="0">
              <a:cs typeface="Calibri"/>
            </a:endParaRPr>
          </a:p>
        </p:txBody>
      </p:sp>
      <p:pic>
        <p:nvPicPr>
          <p:cNvPr id="4" name="図 4">
            <a:extLst>
              <a:ext uri="{FF2B5EF4-FFF2-40B4-BE49-F238E27FC236}">
                <a16:creationId xmlns:a16="http://schemas.microsoft.com/office/drawing/2014/main" id="{57C45B52-357D-9260-2A6B-196FACD63A1B}"/>
              </a:ext>
            </a:extLst>
          </p:cNvPr>
          <p:cNvPicPr>
            <a:picLocks noChangeAspect="1"/>
          </p:cNvPicPr>
          <p:nvPr/>
        </p:nvPicPr>
        <p:blipFill>
          <a:blip r:embed="rId2"/>
          <a:stretch>
            <a:fillRect/>
          </a:stretch>
        </p:blipFill>
        <p:spPr>
          <a:xfrm>
            <a:off x="1456063" y="3140866"/>
            <a:ext cx="9169705" cy="2678653"/>
          </a:xfrm>
          <a:prstGeom prst="rect">
            <a:avLst/>
          </a:prstGeom>
        </p:spPr>
      </p:pic>
      <p:sp>
        <p:nvSpPr>
          <p:cNvPr id="6" name="正方形/長方形 5">
            <a:extLst>
              <a:ext uri="{FF2B5EF4-FFF2-40B4-BE49-F238E27FC236}">
                <a16:creationId xmlns:a16="http://schemas.microsoft.com/office/drawing/2014/main" id="{21EB15A2-382B-E7B6-A877-F3EB8C0F8516}"/>
              </a:ext>
            </a:extLst>
          </p:cNvPr>
          <p:cNvSpPr/>
          <p:nvPr/>
        </p:nvSpPr>
        <p:spPr>
          <a:xfrm>
            <a:off x="3673393" y="4243146"/>
            <a:ext cx="5902467" cy="1520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22621049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9756C4-B8EE-CD56-1C43-9D8428276E98}"/>
              </a:ext>
            </a:extLst>
          </p:cNvPr>
          <p:cNvSpPr>
            <a:spLocks noGrp="1"/>
          </p:cNvSpPr>
          <p:nvPr>
            <p:ph type="title"/>
          </p:nvPr>
        </p:nvSpPr>
        <p:spPr/>
        <p:txBody>
          <a:bodyPr/>
          <a:lstStyle/>
          <a:p>
            <a:r>
              <a:rPr lang="en-US" altLang="ja-JP">
                <a:latin typeface="ＭＳ ゴシック" panose="020B0609070205080204" pitchFamily="49" charset="-128"/>
                <a:cs typeface="Calibri Light"/>
              </a:rPr>
              <a:t>7.</a:t>
            </a:r>
            <a:r>
              <a:rPr lang="ja-JP">
                <a:latin typeface="ＭＳ ゴシック" panose="020B0609070205080204" pitchFamily="49" charset="-128"/>
                <a:cs typeface="Calibri Light"/>
              </a:rPr>
              <a:t>テストの</a:t>
            </a:r>
            <a:r>
              <a:rPr lang="ja-JP" altLang="en-US">
                <a:latin typeface="ＭＳ ゴシック" panose="020B0609070205080204" pitchFamily="49" charset="-128"/>
                <a:cs typeface="Calibri Light"/>
              </a:rPr>
              <a:t>自動実行(1/</a:t>
            </a:r>
            <a:r>
              <a:rPr lang="en-US" altLang="ja-JP">
                <a:latin typeface="ＭＳ ゴシック" panose="020B0609070205080204" pitchFamily="49" charset="-128"/>
                <a:cs typeface="Calibri Light"/>
              </a:rPr>
              <a:t>2</a:t>
            </a:r>
            <a:r>
              <a:rPr lang="ja-JP" altLang="en-US">
                <a:latin typeface="ＭＳ ゴシック" panose="020B0609070205080204" pitchFamily="49" charset="-128"/>
                <a:cs typeface="Calibri Light"/>
              </a:rPr>
              <a:t>)</a:t>
            </a:r>
            <a:endParaRPr lang="ja-JP">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CE42FA98-9226-9F36-E1C4-5F603FE49601}"/>
              </a:ext>
            </a:extLst>
          </p:cNvPr>
          <p:cNvSpPr>
            <a:spLocks noGrp="1"/>
          </p:cNvSpPr>
          <p:nvPr>
            <p:ph idx="1"/>
          </p:nvPr>
        </p:nvSpPr>
        <p:spPr/>
        <p:txBody>
          <a:bodyPr vert="horz" lIns="91440" tIns="45720" rIns="91440" bIns="45720" rtlCol="0" anchor="t">
            <a:normAutofit/>
          </a:bodyPr>
          <a:lstStyle/>
          <a:p>
            <a:r>
              <a:rPr lang="ja-JP">
                <a:cs typeface="Calibri"/>
              </a:rPr>
              <a:t>Windowsのエクスプローラから、cup_timer10\unit_test\build</a:t>
            </a:r>
            <a:r>
              <a:rPr lang="en-US" dirty="0">
                <a:ea typeface="+mn-lt"/>
                <a:cs typeface="Calibri"/>
              </a:rPr>
              <a:t>\run_all.bat</a:t>
            </a:r>
            <a:r>
              <a:rPr lang="ja-JP" altLang="en-US">
                <a:ea typeface="+mn-lt"/>
                <a:cs typeface="Calibri"/>
              </a:rPr>
              <a:t>をダブルクリックすると、全テストケースが自動実行されます。</a:t>
            </a:r>
            <a:endParaRPr lang="ja-JP" altLang="en-US">
              <a:ea typeface="+mn-lt"/>
              <a:cs typeface="+mn-lt"/>
            </a:endParaRPr>
          </a:p>
        </p:txBody>
      </p:sp>
      <p:pic>
        <p:nvPicPr>
          <p:cNvPr id="4" name="図 4">
            <a:extLst>
              <a:ext uri="{FF2B5EF4-FFF2-40B4-BE49-F238E27FC236}">
                <a16:creationId xmlns:a16="http://schemas.microsoft.com/office/drawing/2014/main" id="{57C45B52-357D-9260-2A6B-196FACD63A1B}"/>
              </a:ext>
            </a:extLst>
          </p:cNvPr>
          <p:cNvPicPr>
            <a:picLocks noChangeAspect="1"/>
          </p:cNvPicPr>
          <p:nvPr/>
        </p:nvPicPr>
        <p:blipFill>
          <a:blip r:embed="rId2"/>
          <a:stretch>
            <a:fillRect/>
          </a:stretch>
        </p:blipFill>
        <p:spPr>
          <a:xfrm>
            <a:off x="1456063" y="3140866"/>
            <a:ext cx="9169705" cy="2678653"/>
          </a:xfrm>
          <a:prstGeom prst="rect">
            <a:avLst/>
          </a:prstGeom>
        </p:spPr>
      </p:pic>
      <p:sp>
        <p:nvSpPr>
          <p:cNvPr id="6" name="正方形/長方形 5">
            <a:extLst>
              <a:ext uri="{FF2B5EF4-FFF2-40B4-BE49-F238E27FC236}">
                <a16:creationId xmlns:a16="http://schemas.microsoft.com/office/drawing/2014/main" id="{21EB15A2-382B-E7B6-A877-F3EB8C0F8516}"/>
              </a:ext>
            </a:extLst>
          </p:cNvPr>
          <p:cNvSpPr/>
          <p:nvPr/>
        </p:nvSpPr>
        <p:spPr>
          <a:xfrm>
            <a:off x="3682574" y="4031989"/>
            <a:ext cx="1394733" cy="2075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679532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AC27E-8A43-4560-B768-6CCF839677CD}"/>
              </a:ext>
            </a:extLst>
          </p:cNvPr>
          <p:cNvSpPr>
            <a:spLocks noGrp="1"/>
          </p:cNvSpPr>
          <p:nvPr>
            <p:ph type="title"/>
          </p:nvPr>
        </p:nvSpPr>
        <p:spPr/>
        <p:txBody>
          <a:bodyPr>
            <a:normAutofit/>
          </a:bodyPr>
          <a:lstStyle/>
          <a:p>
            <a:r>
              <a:rPr kumimoji="1" lang="en-US" altLang="ja-JP" sz="3600" dirty="0">
                <a:latin typeface="ＭＳ ゴシック" panose="020B0609070205080204" pitchFamily="49" charset="-128"/>
              </a:rPr>
              <a:t>1.</a:t>
            </a:r>
            <a:r>
              <a:rPr kumimoji="1" lang="ja-JP" altLang="en-US" sz="3600">
                <a:latin typeface="ＭＳ ゴシック" panose="020B0609070205080204" pitchFamily="49" charset="-128"/>
              </a:rPr>
              <a:t>概要</a:t>
            </a:r>
            <a:r>
              <a:rPr lang="en-US" altLang="ja-JP" sz="3600">
                <a:latin typeface="ＭＳ ゴシック" panose="020B0609070205080204" pitchFamily="49" charset="-128"/>
              </a:rPr>
              <a:t>(1/5)</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3EBC859-49F1-496F-BDC5-62008FDC11ED}"/>
              </a:ext>
            </a:extLst>
          </p:cNvPr>
          <p:cNvSpPr>
            <a:spLocks noGrp="1"/>
          </p:cNvSpPr>
          <p:nvPr>
            <p:ph sz="half" idx="1"/>
          </p:nvPr>
        </p:nvSpPr>
        <p:spPr>
          <a:xfrm>
            <a:off x="838199" y="1825625"/>
            <a:ext cx="10284725" cy="4351338"/>
          </a:xfrm>
        </p:spPr>
        <p:txBody>
          <a:bodyPr>
            <a:normAutofit/>
          </a:bodyPr>
          <a:lstStyle/>
          <a:p>
            <a:pPr>
              <a:lnSpc>
                <a:spcPct val="120000"/>
              </a:lnSpc>
            </a:pPr>
            <a:r>
              <a:rPr lang="ja-JP" altLang="en-US">
                <a:latin typeface="メイリオ" panose="020B0604030504040204" pitchFamily="50" charset="-128"/>
              </a:rPr>
              <a:t>目的</a:t>
            </a:r>
            <a:endParaRPr lang="en-US" altLang="ja-JP" dirty="0">
              <a:latin typeface="メイリオ" panose="020B0604030504040204" pitchFamily="50" charset="-128"/>
            </a:endParaRPr>
          </a:p>
          <a:p>
            <a:pPr marL="914400" lvl="1" indent="-457200">
              <a:lnSpc>
                <a:spcPct val="100000"/>
              </a:lnSpc>
              <a:buFont typeface="Arial" panose="020B0604020202020204" pitchFamily="34" charset="0"/>
              <a:buChar char="•"/>
            </a:pPr>
            <a:r>
              <a:rPr lang="ja-JP" altLang="ja-JP" sz="1800" kern="100">
                <a:effectLst/>
                <a:latin typeface="ＭＳ ゴシック" panose="020B0609070205080204" pitchFamily="49" charset="-128"/>
                <a:cs typeface="Times New Roman" panose="02020603050405020304" pitchFamily="18" charset="0"/>
              </a:rPr>
              <a:t>組込みソフトウェア開発では、実機が用意されないと通信系やレジスタ・メモリ系のテストが困難です。ソースコードを改変すれば出来なくもないですが、製品に載せるソースコードに手を加えることは避けたいです（品質が担保できなくなる）。ソースファイルを疑似テスト用と本番用で入れ替えすることも考えられますが、かなり手間となります。</a:t>
            </a:r>
            <a:endParaRPr lang="en-US" altLang="ja-JP" dirty="0">
              <a:latin typeface="ＭＳ ゴシック" panose="020B0609070205080204" pitchFamily="49" charset="-128"/>
            </a:endParaRPr>
          </a:p>
        </p:txBody>
      </p:sp>
      <p:sp>
        <p:nvSpPr>
          <p:cNvPr id="6" name="四角形: 角を丸くする 5">
            <a:extLst>
              <a:ext uri="{FF2B5EF4-FFF2-40B4-BE49-F238E27FC236}">
                <a16:creationId xmlns:a16="http://schemas.microsoft.com/office/drawing/2014/main" id="{F02ADC7D-0406-4695-ABFA-5D6F50D208E9}"/>
              </a:ext>
            </a:extLst>
          </p:cNvPr>
          <p:cNvSpPr/>
          <p:nvPr/>
        </p:nvSpPr>
        <p:spPr bwMode="auto">
          <a:xfrm>
            <a:off x="1142228" y="4084449"/>
            <a:ext cx="10068286" cy="1474786"/>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ctr" anchorCtr="0" compatLnSpc="1">
            <a:prstTxWarp prst="textNoShape">
              <a:avLst/>
            </a:prstTxWarp>
          </a:bodyPr>
          <a:lstStyle/>
          <a:p>
            <a:pPr marL="352425" marR="0" lvl="1" indent="0" defTabSz="914400" rtl="0" eaLnBrk="1" fontAlgn="base" latinLnBrk="0" hangingPunct="1">
              <a:lnSpc>
                <a:spcPct val="100000"/>
              </a:lnSpc>
              <a:spcBef>
                <a:spcPct val="20000"/>
              </a:spcBef>
              <a:spcAft>
                <a:spcPct val="0"/>
              </a:spcAft>
              <a:buClrTx/>
              <a:buSzTx/>
              <a:buFontTx/>
              <a:buNone/>
              <a:tabLst>
                <a:tab pos="266700" algn="l"/>
              </a:tabLst>
              <a:defRPr/>
            </a:pPr>
            <a:r>
              <a:rPr kumimoji="1" lang="ja-JP" altLang="en-US"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これらの課題を解決するために、実機不要な自動単体テスト環境を</a:t>
            </a:r>
            <a:endParaRPr kumimoji="1" lang="en-US" altLang="ja-JP" sz="2400" b="0" i="0" u="none" strike="noStrike" kern="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endParaRPr>
          </a:p>
          <a:p>
            <a:pPr marL="352425" marR="0" lvl="1" indent="0" algn="l" defTabSz="914400" rtl="0" eaLnBrk="1" fontAlgn="base" latinLnBrk="0" hangingPunct="1">
              <a:lnSpc>
                <a:spcPct val="100000"/>
              </a:lnSpc>
              <a:spcBef>
                <a:spcPct val="20000"/>
              </a:spcBef>
              <a:spcAft>
                <a:spcPct val="0"/>
              </a:spcAft>
              <a:buClrTx/>
              <a:buSzTx/>
              <a:buFontTx/>
              <a:buNone/>
              <a:tabLst>
                <a:tab pos="266700" algn="l"/>
              </a:tabLst>
              <a:defRPr/>
            </a:pPr>
            <a:r>
              <a:rPr kumimoji="1" lang="en-US" altLang="ja-JP" sz="2400" b="0" i="0" u="none" strike="noStrike" kern="0" cap="none" spc="0" normalizeH="0" baseline="0" noProof="0" dirty="0" err="1">
                <a:ln>
                  <a:noFill/>
                </a:ln>
                <a:solidFill>
                  <a:prstClr val="black"/>
                </a:solidFill>
                <a:effectLst/>
                <a:uLnTx/>
                <a:uFillTx/>
                <a:latin typeface="ＭＳ ゴシック" panose="020B0609070205080204" pitchFamily="49" charset="-128"/>
                <a:ea typeface="ＭＳ ゴシック" panose="020B0609070205080204" pitchFamily="49" charset="-128"/>
              </a:rPr>
              <a:t>GoogleTest</a:t>
            </a:r>
            <a:r>
              <a:rPr kumimoji="1" lang="en-US" altLang="ja-JP"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 </a:t>
            </a:r>
            <a:r>
              <a:rPr kumimoji="1" lang="ja-JP" altLang="en-US"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 </a:t>
            </a:r>
            <a:r>
              <a:rPr kumimoji="1" lang="en-US" altLang="ja-JP"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FFF</a:t>
            </a:r>
            <a:r>
              <a:rPr kumimoji="1" lang="ja-JP" altLang="en-US"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a:t>
            </a:r>
            <a:r>
              <a:rPr kumimoji="1" lang="en-US" altLang="ja-JP"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Fake Function Framework</a:t>
            </a:r>
            <a:r>
              <a:rPr kumimoji="1" lang="ja-JP" altLang="en-US"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rPr>
              <a:t>）によって実現する</a:t>
            </a:r>
            <a:endParaRPr kumimoji="1" lang="en-US" altLang="ja-JP" sz="240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endParaRPr>
          </a:p>
          <a:p>
            <a:pPr marL="0" marR="0" indent="0" algn="l" defTabSz="914400" rtl="0" eaLnBrk="1" fontAlgn="base" latinLnBrk="0" hangingPunct="1">
              <a:lnSpc>
                <a:spcPct val="110000"/>
              </a:lnSpc>
              <a:spcBef>
                <a:spcPct val="10000"/>
              </a:spcBef>
              <a:spcAft>
                <a:spcPct val="0"/>
              </a:spcAft>
              <a:buClrTx/>
              <a:buSzTx/>
              <a:buFontTx/>
              <a:buNone/>
              <a:tabLst/>
            </a:pPr>
            <a:endParaRPr kumimoji="1" lang="ja-JP" altLang="en-US" sz="1200" b="0" i="0" u="none" strike="noStrike" cap="none" normalizeH="0" baseline="0">
              <a:ln w="38100">
                <a:noFill/>
              </a:ln>
              <a:solidFill>
                <a:schemeClr val="tx1"/>
              </a:solidFill>
              <a:effectLst/>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9344219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A2CE4E-9341-AFC7-2467-4D80EC0D1A00}"/>
              </a:ext>
            </a:extLst>
          </p:cNvPr>
          <p:cNvSpPr>
            <a:spLocks noGrp="1"/>
          </p:cNvSpPr>
          <p:nvPr>
            <p:ph type="title"/>
          </p:nvPr>
        </p:nvSpPr>
        <p:spPr/>
        <p:txBody>
          <a:bodyPr/>
          <a:lstStyle/>
          <a:p>
            <a:r>
              <a:rPr lang="en-US" altLang="ja-JP">
                <a:latin typeface="ＭＳ ゴシック" panose="020B0609070205080204" pitchFamily="49" charset="-128"/>
                <a:cs typeface="Calibri Light"/>
              </a:rPr>
              <a:t>7.</a:t>
            </a:r>
            <a:r>
              <a:rPr lang="ja-JP">
                <a:latin typeface="ＭＳ ゴシック" panose="020B0609070205080204" pitchFamily="49" charset="-128"/>
                <a:cs typeface="Calibri Light"/>
              </a:rPr>
              <a:t>テストの</a:t>
            </a:r>
            <a:r>
              <a:rPr lang="ja-JP" altLang="en-US">
                <a:latin typeface="ＭＳ ゴシック" panose="020B0609070205080204" pitchFamily="49" charset="-128"/>
                <a:cs typeface="Calibri Light"/>
              </a:rPr>
              <a:t>自動</a:t>
            </a:r>
            <a:r>
              <a:rPr lang="ja-JP">
                <a:latin typeface="ＭＳ ゴシック" panose="020B0609070205080204" pitchFamily="49" charset="-128"/>
                <a:cs typeface="Calibri Light"/>
              </a:rPr>
              <a:t>実行(</a:t>
            </a:r>
            <a:r>
              <a:rPr lang="en-US" altLang="ja-JP">
                <a:latin typeface="ＭＳ ゴシック" panose="020B0609070205080204" pitchFamily="49" charset="-128"/>
                <a:cs typeface="Calibri Light"/>
              </a:rPr>
              <a:t>2</a:t>
            </a:r>
            <a:r>
              <a:rPr lang="ja-JP">
                <a:latin typeface="ＭＳ ゴシック" panose="020B0609070205080204" pitchFamily="49" charset="-128"/>
                <a:cs typeface="Calibri Light"/>
              </a:rPr>
              <a:t>/</a:t>
            </a:r>
            <a:r>
              <a:rPr lang="en-US" altLang="ja-JP">
                <a:latin typeface="ＭＳ ゴシック" panose="020B0609070205080204" pitchFamily="49" charset="-128"/>
                <a:cs typeface="Calibri Light"/>
              </a:rPr>
              <a:t>2</a:t>
            </a:r>
            <a:r>
              <a:rPr lang="ja-JP">
                <a:latin typeface="ＭＳ ゴシック" panose="020B0609070205080204" pitchFamily="49" charset="-128"/>
                <a:cs typeface="Calibri Light"/>
              </a:rPr>
              <a:t>)</a:t>
            </a:r>
            <a:endParaRPr lang="ja-JP">
              <a:latin typeface="ＭＳ ゴシック" panose="020B0609070205080204" pitchFamily="49" charset="-128"/>
              <a:cs typeface="+mj-lt"/>
            </a:endParaRPr>
          </a:p>
        </p:txBody>
      </p:sp>
      <p:sp>
        <p:nvSpPr>
          <p:cNvPr id="3" name="コンテンツ プレースホルダー 2">
            <a:extLst>
              <a:ext uri="{FF2B5EF4-FFF2-40B4-BE49-F238E27FC236}">
                <a16:creationId xmlns:a16="http://schemas.microsoft.com/office/drawing/2014/main" id="{E98400F4-E706-EE12-10D4-EDD8DB314D12}"/>
              </a:ext>
            </a:extLst>
          </p:cNvPr>
          <p:cNvSpPr>
            <a:spLocks noGrp="1"/>
          </p:cNvSpPr>
          <p:nvPr>
            <p:ph idx="1"/>
          </p:nvPr>
        </p:nvSpPr>
        <p:spPr/>
        <p:txBody>
          <a:bodyPr vert="horz" lIns="91440" tIns="45720" rIns="91440" bIns="45720" rtlCol="0" anchor="t">
            <a:normAutofit/>
          </a:bodyPr>
          <a:lstStyle/>
          <a:p>
            <a:r>
              <a:rPr lang="ja-JP" altLang="en-US">
                <a:cs typeface="Calibri"/>
              </a:rPr>
              <a:t>Dosプロンプトが起動し、</a:t>
            </a:r>
            <a:endParaRPr lang="en-US" altLang="ja-JP">
              <a:cs typeface="Calibri"/>
            </a:endParaRPr>
          </a:p>
          <a:p>
            <a:pPr marL="0" indent="0">
              <a:buNone/>
            </a:pPr>
            <a:r>
              <a:rPr lang="ja-JP" altLang="en-US">
                <a:cs typeface="Calibri"/>
              </a:rPr>
              <a:t>   テスト結果が表示されます。</a:t>
            </a:r>
            <a:endParaRPr kumimoji="1" lang="ja-JP" altLang="en-US"/>
          </a:p>
        </p:txBody>
      </p:sp>
      <p:pic>
        <p:nvPicPr>
          <p:cNvPr id="6" name="図 5">
            <a:extLst>
              <a:ext uri="{FF2B5EF4-FFF2-40B4-BE49-F238E27FC236}">
                <a16:creationId xmlns:a16="http://schemas.microsoft.com/office/drawing/2014/main" id="{1B223705-0149-4798-AAD5-0A8B27CF9E40}"/>
              </a:ext>
            </a:extLst>
          </p:cNvPr>
          <p:cNvPicPr>
            <a:picLocks noChangeAspect="1"/>
          </p:cNvPicPr>
          <p:nvPr/>
        </p:nvPicPr>
        <p:blipFill>
          <a:blip r:embed="rId2"/>
          <a:stretch>
            <a:fillRect/>
          </a:stretch>
        </p:blipFill>
        <p:spPr>
          <a:xfrm>
            <a:off x="7004649" y="1476210"/>
            <a:ext cx="4779033" cy="5315872"/>
          </a:xfrm>
          <a:prstGeom prst="rect">
            <a:avLst/>
          </a:prstGeom>
        </p:spPr>
      </p:pic>
      <p:sp>
        <p:nvSpPr>
          <p:cNvPr id="7" name="左中かっこ 13">
            <a:extLst>
              <a:ext uri="{FF2B5EF4-FFF2-40B4-BE49-F238E27FC236}">
                <a16:creationId xmlns:a16="http://schemas.microsoft.com/office/drawing/2014/main" id="{965584EE-7A9A-4A07-87D8-3E8357C30929}"/>
              </a:ext>
            </a:extLst>
          </p:cNvPr>
          <p:cNvSpPr/>
          <p:nvPr/>
        </p:nvSpPr>
        <p:spPr bwMode="auto">
          <a:xfrm>
            <a:off x="5486639" y="1690688"/>
            <a:ext cx="1369060" cy="4244286"/>
          </a:xfrm>
          <a:custGeom>
            <a:avLst/>
            <a:gdLst>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7" fmla="*/ 1369060 w 1369060"/>
              <a:gd name="connsiteY7" fmla="*/ 3948215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7" fmla="*/ 1369060 w 1369060"/>
              <a:gd name="connsiteY7" fmla="*/ 3948215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26416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060" h="3948215" stroke="0" extrusionOk="0">
                <a:moveTo>
                  <a:pt x="1369060" y="3948215"/>
                </a:moveTo>
                <a:cubicBezTo>
                  <a:pt x="991005" y="3948215"/>
                  <a:pt x="684530" y="3897138"/>
                  <a:pt x="684530" y="3834131"/>
                </a:cubicBezTo>
                <a:lnTo>
                  <a:pt x="684530" y="2173907"/>
                </a:lnTo>
                <a:cubicBezTo>
                  <a:pt x="684530" y="2110900"/>
                  <a:pt x="378055" y="2059823"/>
                  <a:pt x="0" y="2059823"/>
                </a:cubicBezTo>
                <a:cubicBezTo>
                  <a:pt x="378055" y="2059823"/>
                  <a:pt x="684530" y="2008746"/>
                  <a:pt x="684530" y="1945739"/>
                </a:cubicBezTo>
                <a:lnTo>
                  <a:pt x="684530" y="114084"/>
                </a:lnTo>
                <a:cubicBezTo>
                  <a:pt x="684530" y="51077"/>
                  <a:pt x="991005" y="0"/>
                  <a:pt x="1369060" y="0"/>
                </a:cubicBezTo>
                <a:lnTo>
                  <a:pt x="1369060" y="3948215"/>
                </a:lnTo>
                <a:close/>
              </a:path>
              <a:path w="1369060" h="3948215" fill="none">
                <a:moveTo>
                  <a:pt x="1369060" y="3948215"/>
                </a:moveTo>
                <a:cubicBezTo>
                  <a:pt x="991005" y="3948215"/>
                  <a:pt x="684530" y="3897138"/>
                  <a:pt x="684530" y="3834131"/>
                </a:cubicBezTo>
                <a:lnTo>
                  <a:pt x="684530" y="2173907"/>
                </a:lnTo>
                <a:cubicBezTo>
                  <a:pt x="684530" y="2110900"/>
                  <a:pt x="642215" y="2059823"/>
                  <a:pt x="264160" y="2059823"/>
                </a:cubicBezTo>
                <a:cubicBezTo>
                  <a:pt x="642215" y="2059823"/>
                  <a:pt x="684530" y="2008746"/>
                  <a:pt x="684530" y="1945739"/>
                </a:cubicBezTo>
                <a:lnTo>
                  <a:pt x="684530" y="114084"/>
                </a:lnTo>
                <a:cubicBezTo>
                  <a:pt x="684530" y="51077"/>
                  <a:pt x="991005" y="0"/>
                  <a:pt x="1369060" y="0"/>
                </a:cubicBezTo>
              </a:path>
            </a:pathLst>
          </a:cu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10000"/>
              </a:lnSpc>
              <a:spcBef>
                <a:spcPct val="10000"/>
              </a:spcBef>
              <a:spcAft>
                <a:spcPct val="0"/>
              </a:spcAft>
              <a:buClrTx/>
              <a:buSzTx/>
              <a:buFontTx/>
              <a:buNone/>
              <a:tabLst/>
            </a:pPr>
            <a:endParaRPr kumimoji="1" lang="ja-JP" altLang="en-US" sz="1400" b="0" i="0" u="none" strike="noStrike" cap="none" normalizeH="0" baseline="0">
              <a:ln>
                <a:noFill/>
              </a:ln>
              <a:solidFill>
                <a:schemeClr val="tx1"/>
              </a:solidFill>
              <a:effectLst/>
              <a:latin typeface="HGS創英角ｺﾞｼｯｸUB" pitchFamily="50" charset="-128"/>
              <a:ea typeface="ＭＳ ゴシック" panose="020B0609070205080204" pitchFamily="49" charset="-128"/>
            </a:endParaRPr>
          </a:p>
        </p:txBody>
      </p:sp>
      <p:sp>
        <p:nvSpPr>
          <p:cNvPr id="8" name="テキスト ボックス 7">
            <a:extLst>
              <a:ext uri="{FF2B5EF4-FFF2-40B4-BE49-F238E27FC236}">
                <a16:creationId xmlns:a16="http://schemas.microsoft.com/office/drawing/2014/main" id="{B4625286-7F5B-4823-9EBA-3FDE6C9B80B8}"/>
              </a:ext>
            </a:extLst>
          </p:cNvPr>
          <p:cNvSpPr txBox="1"/>
          <p:nvPr/>
        </p:nvSpPr>
        <p:spPr>
          <a:xfrm>
            <a:off x="4051539" y="3585526"/>
            <a:ext cx="1671853" cy="646331"/>
          </a:xfrm>
          <a:prstGeom prst="rect">
            <a:avLst/>
          </a:prstGeom>
          <a:noFill/>
        </p:spPr>
        <p:txBody>
          <a:bodyPr wrap="square" rtlCol="0">
            <a:spAutoFit/>
          </a:bodyPr>
          <a:lstStyle/>
          <a:p>
            <a:pPr algn="r"/>
            <a:r>
              <a:rPr kumimoji="1" lang="ja-JP" altLang="en-US">
                <a:ea typeface="ＭＳ ゴシック" panose="020B0609070205080204" pitchFamily="49" charset="-128"/>
              </a:rPr>
              <a:t>各テストケースの実行ログ</a:t>
            </a:r>
          </a:p>
        </p:txBody>
      </p:sp>
      <p:sp>
        <p:nvSpPr>
          <p:cNvPr id="10" name="テキスト ボックス 9">
            <a:extLst>
              <a:ext uri="{FF2B5EF4-FFF2-40B4-BE49-F238E27FC236}">
                <a16:creationId xmlns:a16="http://schemas.microsoft.com/office/drawing/2014/main" id="{4267CA9E-C63D-42EC-B7E2-F67A0D06F568}"/>
              </a:ext>
            </a:extLst>
          </p:cNvPr>
          <p:cNvSpPr txBox="1"/>
          <p:nvPr/>
        </p:nvSpPr>
        <p:spPr>
          <a:xfrm>
            <a:off x="3896186" y="6037014"/>
            <a:ext cx="2022659" cy="369332"/>
          </a:xfrm>
          <a:prstGeom prst="rect">
            <a:avLst/>
          </a:prstGeom>
          <a:noFill/>
        </p:spPr>
        <p:txBody>
          <a:bodyPr wrap="square" rtlCol="0">
            <a:spAutoFit/>
          </a:bodyPr>
          <a:lstStyle/>
          <a:p>
            <a:pPr algn="r"/>
            <a:r>
              <a:rPr kumimoji="1" lang="ja-JP" altLang="en-US">
                <a:ea typeface="ＭＳ ゴシック" panose="020B0609070205080204" pitchFamily="49" charset="-128"/>
              </a:rPr>
              <a:t>テスト全体の結果</a:t>
            </a:r>
          </a:p>
        </p:txBody>
      </p:sp>
      <p:sp>
        <p:nvSpPr>
          <p:cNvPr id="11" name="左中かっこ 13">
            <a:extLst>
              <a:ext uri="{FF2B5EF4-FFF2-40B4-BE49-F238E27FC236}">
                <a16:creationId xmlns:a16="http://schemas.microsoft.com/office/drawing/2014/main" id="{C980CBFD-32BA-41C4-A54A-BC25768E971A}"/>
              </a:ext>
            </a:extLst>
          </p:cNvPr>
          <p:cNvSpPr/>
          <p:nvPr/>
        </p:nvSpPr>
        <p:spPr bwMode="auto">
          <a:xfrm>
            <a:off x="5723391" y="6069911"/>
            <a:ext cx="1369060" cy="296744"/>
          </a:xfrm>
          <a:custGeom>
            <a:avLst/>
            <a:gdLst>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7" fmla="*/ 1369060 w 1369060"/>
              <a:gd name="connsiteY7" fmla="*/ 3948215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 name="connsiteX7" fmla="*/ 1369060 w 1369060"/>
              <a:gd name="connsiteY7" fmla="*/ 3948215 h 3948215"/>
              <a:gd name="connsiteX0" fmla="*/ 1369060 w 1369060"/>
              <a:gd name="connsiteY0" fmla="*/ 3948215 h 3948215"/>
              <a:gd name="connsiteX1" fmla="*/ 684530 w 1369060"/>
              <a:gd name="connsiteY1" fmla="*/ 3834131 h 3948215"/>
              <a:gd name="connsiteX2" fmla="*/ 684530 w 1369060"/>
              <a:gd name="connsiteY2" fmla="*/ 2173907 h 3948215"/>
              <a:gd name="connsiteX3" fmla="*/ 264160 w 1369060"/>
              <a:gd name="connsiteY3" fmla="*/ 2059823 h 3948215"/>
              <a:gd name="connsiteX4" fmla="*/ 684530 w 1369060"/>
              <a:gd name="connsiteY4" fmla="*/ 1945739 h 3948215"/>
              <a:gd name="connsiteX5" fmla="*/ 684530 w 1369060"/>
              <a:gd name="connsiteY5" fmla="*/ 114084 h 3948215"/>
              <a:gd name="connsiteX6" fmla="*/ 1369060 w 1369060"/>
              <a:gd name="connsiteY6" fmla="*/ 0 h 394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060" h="3948215" stroke="0" extrusionOk="0">
                <a:moveTo>
                  <a:pt x="1369060" y="3948215"/>
                </a:moveTo>
                <a:cubicBezTo>
                  <a:pt x="991005" y="3948215"/>
                  <a:pt x="684530" y="3897138"/>
                  <a:pt x="684530" y="3834131"/>
                </a:cubicBezTo>
                <a:lnTo>
                  <a:pt x="684530" y="2173907"/>
                </a:lnTo>
                <a:cubicBezTo>
                  <a:pt x="684530" y="2110900"/>
                  <a:pt x="378055" y="2059823"/>
                  <a:pt x="0" y="2059823"/>
                </a:cubicBezTo>
                <a:cubicBezTo>
                  <a:pt x="378055" y="2059823"/>
                  <a:pt x="684530" y="2008746"/>
                  <a:pt x="684530" y="1945739"/>
                </a:cubicBezTo>
                <a:lnTo>
                  <a:pt x="684530" y="114084"/>
                </a:lnTo>
                <a:cubicBezTo>
                  <a:pt x="684530" y="51077"/>
                  <a:pt x="991005" y="0"/>
                  <a:pt x="1369060" y="0"/>
                </a:cubicBezTo>
                <a:lnTo>
                  <a:pt x="1369060" y="3948215"/>
                </a:lnTo>
                <a:close/>
              </a:path>
              <a:path w="1369060" h="3948215" fill="none">
                <a:moveTo>
                  <a:pt x="1369060" y="3948215"/>
                </a:moveTo>
                <a:cubicBezTo>
                  <a:pt x="991005" y="3948215"/>
                  <a:pt x="684530" y="3897138"/>
                  <a:pt x="684530" y="3834131"/>
                </a:cubicBezTo>
                <a:lnTo>
                  <a:pt x="684530" y="2173907"/>
                </a:lnTo>
                <a:cubicBezTo>
                  <a:pt x="684530" y="2110900"/>
                  <a:pt x="642215" y="2059823"/>
                  <a:pt x="264160" y="2059823"/>
                </a:cubicBezTo>
                <a:cubicBezTo>
                  <a:pt x="642215" y="2059823"/>
                  <a:pt x="684530" y="2008746"/>
                  <a:pt x="684530" y="1945739"/>
                </a:cubicBezTo>
                <a:lnTo>
                  <a:pt x="684530" y="114084"/>
                </a:lnTo>
                <a:cubicBezTo>
                  <a:pt x="684530" y="51077"/>
                  <a:pt x="991005" y="0"/>
                  <a:pt x="1369060" y="0"/>
                </a:cubicBezTo>
              </a:path>
            </a:pathLst>
          </a:cu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10000"/>
              </a:lnSpc>
              <a:spcBef>
                <a:spcPct val="10000"/>
              </a:spcBef>
              <a:spcAft>
                <a:spcPct val="0"/>
              </a:spcAft>
              <a:buClrTx/>
              <a:buSzTx/>
              <a:buFontTx/>
              <a:buNone/>
              <a:tabLst/>
            </a:pPr>
            <a:endParaRPr kumimoji="1" lang="ja-JP" altLang="en-US" sz="1400" b="0" i="0" u="none" strike="noStrike" cap="none" normalizeH="0" baseline="0">
              <a:ln>
                <a:noFill/>
              </a:ln>
              <a:solidFill>
                <a:schemeClr val="tx1"/>
              </a:solidFill>
              <a:effectLst/>
              <a:latin typeface="HGS創英角ｺﾞｼｯｸUB" pitchFamily="50" charset="-128"/>
              <a:ea typeface="ＭＳ ゴシック" panose="020B0609070205080204" pitchFamily="49" charset="-128"/>
            </a:endParaRPr>
          </a:p>
        </p:txBody>
      </p:sp>
    </p:spTree>
    <p:extLst>
      <p:ext uri="{BB962C8B-B14F-4D97-AF65-F5344CB8AC3E}">
        <p14:creationId xmlns:p14="http://schemas.microsoft.com/office/powerpoint/2010/main" val="17947658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BD6E0F-19BE-5A26-B36A-90631F79F5A6}"/>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1</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23E0EBD-E4C8-290D-6C81-5F6941400663}"/>
              </a:ext>
            </a:extLst>
          </p:cNvPr>
          <p:cNvSpPr>
            <a:spLocks noGrp="1"/>
          </p:cNvSpPr>
          <p:nvPr>
            <p:ph idx="1"/>
          </p:nvPr>
        </p:nvSpPr>
        <p:spPr/>
        <p:txBody>
          <a:bodyPr vert="horz" lIns="91440" tIns="45720" rIns="91440" bIns="45720" rtlCol="0" anchor="t">
            <a:normAutofit/>
          </a:bodyPr>
          <a:lstStyle/>
          <a:p>
            <a:r>
              <a:rPr lang="ja-JP" altLang="en-US">
                <a:cs typeface="+mn-lt"/>
              </a:rPr>
              <a:t>テスト結果は</a:t>
            </a:r>
            <a:r>
              <a:rPr lang="en-US" altLang="ja-JP">
                <a:cs typeface="+mn-lt"/>
              </a:rPr>
              <a:t>Dos</a:t>
            </a:r>
            <a:r>
              <a:rPr lang="ja-JP" altLang="en-US">
                <a:cs typeface="+mn-lt"/>
              </a:rPr>
              <a:t>プロンプトに表示されると共に、</a:t>
            </a:r>
            <a:r>
              <a:rPr lang="en-US" altLang="ja-JP">
                <a:cs typeface="+mn-lt"/>
              </a:rPr>
              <a:t>result</a:t>
            </a:r>
            <a:r>
              <a:rPr lang="ja-JP" altLang="en-US">
                <a:cs typeface="+mn-lt"/>
              </a:rPr>
              <a:t>フォルダに</a:t>
            </a:r>
            <a:r>
              <a:rPr lang="en-US" altLang="ja-JP">
                <a:cs typeface="+mn-lt"/>
              </a:rPr>
              <a:t>xml</a:t>
            </a:r>
            <a:r>
              <a:rPr lang="ja-JP" altLang="en-US">
                <a:cs typeface="+mn-lt"/>
              </a:rPr>
              <a:t>と</a:t>
            </a:r>
            <a:r>
              <a:rPr lang="en-US" altLang="ja-JP">
                <a:cs typeface="+mn-lt"/>
              </a:rPr>
              <a:t>csv</a:t>
            </a:r>
            <a:r>
              <a:rPr lang="ja-JP" altLang="en-US">
                <a:cs typeface="+mn-lt"/>
              </a:rPr>
              <a:t>で出力されます。</a:t>
            </a:r>
          </a:p>
        </p:txBody>
      </p:sp>
      <p:pic>
        <p:nvPicPr>
          <p:cNvPr id="8" name="図 4">
            <a:extLst>
              <a:ext uri="{FF2B5EF4-FFF2-40B4-BE49-F238E27FC236}">
                <a16:creationId xmlns:a16="http://schemas.microsoft.com/office/drawing/2014/main" id="{DC6BD3D3-31AA-4BD8-B5DD-D07F459817F0}"/>
              </a:ext>
            </a:extLst>
          </p:cNvPr>
          <p:cNvPicPr>
            <a:picLocks noChangeAspect="1"/>
          </p:cNvPicPr>
          <p:nvPr/>
        </p:nvPicPr>
        <p:blipFill>
          <a:blip r:embed="rId2"/>
          <a:stretch>
            <a:fillRect/>
          </a:stretch>
        </p:blipFill>
        <p:spPr>
          <a:xfrm>
            <a:off x="1456063" y="3140866"/>
            <a:ext cx="9169705" cy="2678653"/>
          </a:xfrm>
          <a:prstGeom prst="rect">
            <a:avLst/>
          </a:prstGeom>
        </p:spPr>
      </p:pic>
      <p:sp>
        <p:nvSpPr>
          <p:cNvPr id="9" name="正方形/長方形 8">
            <a:extLst>
              <a:ext uri="{FF2B5EF4-FFF2-40B4-BE49-F238E27FC236}">
                <a16:creationId xmlns:a16="http://schemas.microsoft.com/office/drawing/2014/main" id="{40ACBE30-AD68-4663-B97F-9F9A40F5FF29}"/>
              </a:ext>
            </a:extLst>
          </p:cNvPr>
          <p:cNvSpPr/>
          <p:nvPr/>
        </p:nvSpPr>
        <p:spPr>
          <a:xfrm>
            <a:off x="3682574" y="3807707"/>
            <a:ext cx="1394733" cy="2075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ea typeface="ＭＳ ゴシック" panose="020B0609070205080204" pitchFamily="49" charset="-128"/>
            </a:endParaRPr>
          </a:p>
        </p:txBody>
      </p:sp>
    </p:spTree>
    <p:extLst>
      <p:ext uri="{BB962C8B-B14F-4D97-AF65-F5344CB8AC3E}">
        <p14:creationId xmlns:p14="http://schemas.microsoft.com/office/powerpoint/2010/main" val="23686384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455467-44E9-4AF1-8A20-60305D1ADA0F}"/>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 テスト結果(</a:t>
            </a:r>
            <a:r>
              <a:rPr lang="en-US" altLang="ja-JP">
                <a:latin typeface="ＭＳ ゴシック" panose="020B0609070205080204" pitchFamily="49" charset="-128"/>
                <a:cs typeface="Calibri Light"/>
              </a:rPr>
              <a:t>2</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E6632C73-1C49-4350-A378-E6BE972167EE}"/>
              </a:ext>
            </a:extLst>
          </p:cNvPr>
          <p:cNvSpPr>
            <a:spLocks noGrp="1"/>
          </p:cNvSpPr>
          <p:nvPr>
            <p:ph idx="1"/>
          </p:nvPr>
        </p:nvSpPr>
        <p:spPr/>
        <p:txBody>
          <a:bodyPr/>
          <a:lstStyle/>
          <a:p>
            <a:r>
              <a:rPr kumimoji="1" lang="ja-JP" altLang="en-US"/>
              <a:t>タイマメイン</a:t>
            </a:r>
          </a:p>
        </p:txBody>
      </p:sp>
      <p:pic>
        <p:nvPicPr>
          <p:cNvPr id="4" name="図 3">
            <a:extLst>
              <a:ext uri="{FF2B5EF4-FFF2-40B4-BE49-F238E27FC236}">
                <a16:creationId xmlns:a16="http://schemas.microsoft.com/office/drawing/2014/main" id="{43FE96D0-4212-426B-BFB4-34B1B2307A8A}"/>
              </a:ext>
            </a:extLst>
          </p:cNvPr>
          <p:cNvPicPr>
            <a:picLocks noChangeAspect="1"/>
          </p:cNvPicPr>
          <p:nvPr/>
        </p:nvPicPr>
        <p:blipFill>
          <a:blip r:embed="rId2"/>
          <a:stretch>
            <a:fillRect/>
          </a:stretch>
        </p:blipFill>
        <p:spPr>
          <a:xfrm>
            <a:off x="1147637" y="2501660"/>
            <a:ext cx="9896726" cy="3810240"/>
          </a:xfrm>
          <a:prstGeom prst="rect">
            <a:avLst/>
          </a:prstGeom>
        </p:spPr>
      </p:pic>
    </p:spTree>
    <p:extLst>
      <p:ext uri="{BB962C8B-B14F-4D97-AF65-F5344CB8AC3E}">
        <p14:creationId xmlns:p14="http://schemas.microsoft.com/office/powerpoint/2010/main" val="36665163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B3BC06-7B48-4AF8-A637-979526935E89}"/>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 テスト結果(</a:t>
            </a:r>
            <a:r>
              <a:rPr lang="en-US" altLang="ja-JP">
                <a:latin typeface="ＭＳ ゴシック" panose="020B0609070205080204" pitchFamily="49" charset="-128"/>
                <a:cs typeface="Calibri Light"/>
              </a:rPr>
              <a:t>3</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31440C19-DDA6-40B5-A964-D7A3AA8C1F18}"/>
              </a:ext>
            </a:extLst>
          </p:cNvPr>
          <p:cNvSpPr>
            <a:spLocks noGrp="1"/>
          </p:cNvSpPr>
          <p:nvPr>
            <p:ph idx="1"/>
          </p:nvPr>
        </p:nvSpPr>
        <p:spPr/>
        <p:txBody>
          <a:bodyPr/>
          <a:lstStyle/>
          <a:p>
            <a:r>
              <a:rPr kumimoji="1" lang="ja-JP" altLang="en-US"/>
              <a:t>タイマサブ</a:t>
            </a:r>
          </a:p>
        </p:txBody>
      </p:sp>
      <p:pic>
        <p:nvPicPr>
          <p:cNvPr id="4" name="図 3">
            <a:extLst>
              <a:ext uri="{FF2B5EF4-FFF2-40B4-BE49-F238E27FC236}">
                <a16:creationId xmlns:a16="http://schemas.microsoft.com/office/drawing/2014/main" id="{422AC117-3408-4007-8CD8-49951335B1AE}"/>
              </a:ext>
            </a:extLst>
          </p:cNvPr>
          <p:cNvPicPr>
            <a:picLocks noChangeAspect="1"/>
          </p:cNvPicPr>
          <p:nvPr/>
        </p:nvPicPr>
        <p:blipFill rotWithShape="1">
          <a:blip r:embed="rId2"/>
          <a:srcRect l="1" r="40000" b="35687"/>
          <a:stretch/>
        </p:blipFill>
        <p:spPr>
          <a:xfrm>
            <a:off x="1353230" y="2381144"/>
            <a:ext cx="9485539" cy="4111731"/>
          </a:xfrm>
          <a:prstGeom prst="rect">
            <a:avLst/>
          </a:prstGeom>
        </p:spPr>
      </p:pic>
    </p:spTree>
    <p:extLst>
      <p:ext uri="{BB962C8B-B14F-4D97-AF65-F5344CB8AC3E}">
        <p14:creationId xmlns:p14="http://schemas.microsoft.com/office/powerpoint/2010/main" val="17154276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AB2BEE-6FA3-48EE-9F34-1A56FB3663E8}"/>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4</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853F18A5-AA63-49EA-8681-7C8FA090413F}"/>
              </a:ext>
            </a:extLst>
          </p:cNvPr>
          <p:cNvSpPr>
            <a:spLocks noGrp="1"/>
          </p:cNvSpPr>
          <p:nvPr>
            <p:ph idx="1"/>
          </p:nvPr>
        </p:nvSpPr>
        <p:spPr/>
        <p:txBody>
          <a:bodyPr/>
          <a:lstStyle/>
          <a:p>
            <a:r>
              <a:rPr kumimoji="1" lang="ja-JP" altLang="en-US"/>
              <a:t>ベースタイム周期ハンドラ</a:t>
            </a:r>
          </a:p>
        </p:txBody>
      </p:sp>
      <p:pic>
        <p:nvPicPr>
          <p:cNvPr id="4" name="図 3">
            <a:extLst>
              <a:ext uri="{FF2B5EF4-FFF2-40B4-BE49-F238E27FC236}">
                <a16:creationId xmlns:a16="http://schemas.microsoft.com/office/drawing/2014/main" id="{4B010406-FBF1-439F-B7BE-E8E25CAE9E12}"/>
              </a:ext>
            </a:extLst>
          </p:cNvPr>
          <p:cNvPicPr>
            <a:picLocks noChangeAspect="1"/>
          </p:cNvPicPr>
          <p:nvPr/>
        </p:nvPicPr>
        <p:blipFill>
          <a:blip r:embed="rId2"/>
          <a:stretch>
            <a:fillRect/>
          </a:stretch>
        </p:blipFill>
        <p:spPr>
          <a:xfrm>
            <a:off x="1017386" y="2743200"/>
            <a:ext cx="10157228" cy="3078910"/>
          </a:xfrm>
          <a:prstGeom prst="rect">
            <a:avLst/>
          </a:prstGeom>
        </p:spPr>
      </p:pic>
    </p:spTree>
    <p:extLst>
      <p:ext uri="{BB962C8B-B14F-4D97-AF65-F5344CB8AC3E}">
        <p14:creationId xmlns:p14="http://schemas.microsoft.com/office/powerpoint/2010/main" val="32552823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44F435-6591-4070-BB06-59221A6F166C}"/>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5</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F31E3F0C-49B4-462B-AE97-DBAEF1E708EB}"/>
              </a:ext>
            </a:extLst>
          </p:cNvPr>
          <p:cNvSpPr>
            <a:spLocks noGrp="1"/>
          </p:cNvSpPr>
          <p:nvPr>
            <p:ph idx="1"/>
          </p:nvPr>
        </p:nvSpPr>
        <p:spPr/>
        <p:txBody>
          <a:bodyPr/>
          <a:lstStyle/>
          <a:p>
            <a:r>
              <a:rPr kumimoji="1" lang="ja-JP" altLang="en-US"/>
              <a:t>スイッチ</a:t>
            </a:r>
          </a:p>
        </p:txBody>
      </p:sp>
      <p:pic>
        <p:nvPicPr>
          <p:cNvPr id="4" name="図 3">
            <a:extLst>
              <a:ext uri="{FF2B5EF4-FFF2-40B4-BE49-F238E27FC236}">
                <a16:creationId xmlns:a16="http://schemas.microsoft.com/office/drawing/2014/main" id="{19F864FD-F4BC-4E12-8F31-2B7A8E4D287C}"/>
              </a:ext>
            </a:extLst>
          </p:cNvPr>
          <p:cNvPicPr>
            <a:picLocks noChangeAspect="1"/>
          </p:cNvPicPr>
          <p:nvPr/>
        </p:nvPicPr>
        <p:blipFill>
          <a:blip r:embed="rId2"/>
          <a:stretch>
            <a:fillRect/>
          </a:stretch>
        </p:blipFill>
        <p:spPr>
          <a:xfrm>
            <a:off x="1250090" y="2568624"/>
            <a:ext cx="9691819" cy="3608339"/>
          </a:xfrm>
          <a:prstGeom prst="rect">
            <a:avLst/>
          </a:prstGeom>
        </p:spPr>
      </p:pic>
    </p:spTree>
    <p:extLst>
      <p:ext uri="{BB962C8B-B14F-4D97-AF65-F5344CB8AC3E}">
        <p14:creationId xmlns:p14="http://schemas.microsoft.com/office/powerpoint/2010/main" val="32035070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E2A3CC-1295-47FC-AF02-45B6AEF00448}"/>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6</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1FF43F0-BC82-4C1C-A9B4-C1B22D8C8DCB}"/>
              </a:ext>
            </a:extLst>
          </p:cNvPr>
          <p:cNvSpPr>
            <a:spLocks noGrp="1"/>
          </p:cNvSpPr>
          <p:nvPr>
            <p:ph idx="1"/>
          </p:nvPr>
        </p:nvSpPr>
        <p:spPr/>
        <p:txBody>
          <a:bodyPr/>
          <a:lstStyle/>
          <a:p>
            <a:r>
              <a:rPr kumimoji="1" lang="ja-JP" altLang="en-US"/>
              <a:t>ブリンクメイン</a:t>
            </a:r>
          </a:p>
        </p:txBody>
      </p:sp>
      <p:pic>
        <p:nvPicPr>
          <p:cNvPr id="4" name="図 3">
            <a:extLst>
              <a:ext uri="{FF2B5EF4-FFF2-40B4-BE49-F238E27FC236}">
                <a16:creationId xmlns:a16="http://schemas.microsoft.com/office/drawing/2014/main" id="{D465B79D-6D37-4E83-9B10-2672A935E010}"/>
              </a:ext>
            </a:extLst>
          </p:cNvPr>
          <p:cNvPicPr>
            <a:picLocks noChangeAspect="1"/>
          </p:cNvPicPr>
          <p:nvPr/>
        </p:nvPicPr>
        <p:blipFill>
          <a:blip r:embed="rId2"/>
          <a:stretch>
            <a:fillRect/>
          </a:stretch>
        </p:blipFill>
        <p:spPr>
          <a:xfrm>
            <a:off x="1573161" y="2534824"/>
            <a:ext cx="9045677" cy="3558340"/>
          </a:xfrm>
          <a:prstGeom prst="rect">
            <a:avLst/>
          </a:prstGeom>
        </p:spPr>
      </p:pic>
    </p:spTree>
    <p:extLst>
      <p:ext uri="{BB962C8B-B14F-4D97-AF65-F5344CB8AC3E}">
        <p14:creationId xmlns:p14="http://schemas.microsoft.com/office/powerpoint/2010/main" val="30976548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805A3E-231B-4277-92B6-0FA036398D69}"/>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7</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03096021-4144-434A-A099-FB2989E84059}"/>
              </a:ext>
            </a:extLst>
          </p:cNvPr>
          <p:cNvSpPr>
            <a:spLocks noGrp="1"/>
          </p:cNvSpPr>
          <p:nvPr>
            <p:ph idx="1"/>
          </p:nvPr>
        </p:nvSpPr>
        <p:spPr/>
        <p:txBody>
          <a:bodyPr/>
          <a:lstStyle/>
          <a:p>
            <a:r>
              <a:rPr kumimoji="1" lang="ja-JP" altLang="en-US"/>
              <a:t>ブリンクサブ</a:t>
            </a:r>
          </a:p>
        </p:txBody>
      </p:sp>
      <p:pic>
        <p:nvPicPr>
          <p:cNvPr id="4" name="図 3">
            <a:extLst>
              <a:ext uri="{FF2B5EF4-FFF2-40B4-BE49-F238E27FC236}">
                <a16:creationId xmlns:a16="http://schemas.microsoft.com/office/drawing/2014/main" id="{18341F7E-AEBC-4B8F-B312-E53F4B22ECE9}"/>
              </a:ext>
            </a:extLst>
          </p:cNvPr>
          <p:cNvPicPr>
            <a:picLocks noChangeAspect="1"/>
          </p:cNvPicPr>
          <p:nvPr/>
        </p:nvPicPr>
        <p:blipFill>
          <a:blip r:embed="rId2"/>
          <a:stretch>
            <a:fillRect/>
          </a:stretch>
        </p:blipFill>
        <p:spPr>
          <a:xfrm>
            <a:off x="1409707" y="2444755"/>
            <a:ext cx="9372586" cy="3867145"/>
          </a:xfrm>
          <a:prstGeom prst="rect">
            <a:avLst/>
          </a:prstGeom>
        </p:spPr>
      </p:pic>
    </p:spTree>
    <p:extLst>
      <p:ext uri="{BB962C8B-B14F-4D97-AF65-F5344CB8AC3E}">
        <p14:creationId xmlns:p14="http://schemas.microsoft.com/office/powerpoint/2010/main" val="40944369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EC9A80-6742-4876-9FA7-6FBC641CD950}"/>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20875824-A477-4C38-B81A-7C54B8448E3E}"/>
              </a:ext>
            </a:extLst>
          </p:cNvPr>
          <p:cNvSpPr>
            <a:spLocks noGrp="1"/>
          </p:cNvSpPr>
          <p:nvPr>
            <p:ph idx="1"/>
          </p:nvPr>
        </p:nvSpPr>
        <p:spPr/>
        <p:txBody>
          <a:bodyPr/>
          <a:lstStyle/>
          <a:p>
            <a:r>
              <a:rPr kumimoji="1" lang="en-US" altLang="ja-JP"/>
              <a:t>LED4</a:t>
            </a:r>
            <a:r>
              <a:rPr kumimoji="1" lang="ja-JP" altLang="en-US"/>
              <a:t>点滅周期ハンドラ</a:t>
            </a:r>
          </a:p>
        </p:txBody>
      </p:sp>
      <p:pic>
        <p:nvPicPr>
          <p:cNvPr id="5" name="図 4">
            <a:extLst>
              <a:ext uri="{FF2B5EF4-FFF2-40B4-BE49-F238E27FC236}">
                <a16:creationId xmlns:a16="http://schemas.microsoft.com/office/drawing/2014/main" id="{7AE5CB14-1C8E-4A0F-A44F-2141AB0528F4}"/>
              </a:ext>
            </a:extLst>
          </p:cNvPr>
          <p:cNvPicPr>
            <a:picLocks noChangeAspect="1"/>
          </p:cNvPicPr>
          <p:nvPr/>
        </p:nvPicPr>
        <p:blipFill>
          <a:blip r:embed="rId2"/>
          <a:stretch>
            <a:fillRect/>
          </a:stretch>
        </p:blipFill>
        <p:spPr>
          <a:xfrm>
            <a:off x="1456537" y="2699018"/>
            <a:ext cx="9278925" cy="2765179"/>
          </a:xfrm>
          <a:prstGeom prst="rect">
            <a:avLst/>
          </a:prstGeom>
        </p:spPr>
      </p:pic>
    </p:spTree>
    <p:extLst>
      <p:ext uri="{BB962C8B-B14F-4D97-AF65-F5344CB8AC3E}">
        <p14:creationId xmlns:p14="http://schemas.microsoft.com/office/powerpoint/2010/main" val="38897188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7632C4-4B9C-4216-B2DF-620F6C0054AE}"/>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9</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F1683B9B-D03D-4D8E-A75E-3F771D828F9E}"/>
              </a:ext>
            </a:extLst>
          </p:cNvPr>
          <p:cNvSpPr>
            <a:spLocks noGrp="1"/>
          </p:cNvSpPr>
          <p:nvPr>
            <p:ph idx="1"/>
          </p:nvPr>
        </p:nvSpPr>
        <p:spPr>
          <a:xfrm>
            <a:off x="838200" y="1825625"/>
            <a:ext cx="3360174" cy="4351338"/>
          </a:xfrm>
        </p:spPr>
        <p:txBody>
          <a:bodyPr/>
          <a:lstStyle/>
          <a:p>
            <a:r>
              <a:rPr kumimoji="1" lang="en-US" altLang="ja-JP"/>
              <a:t>Python</a:t>
            </a:r>
            <a:r>
              <a:rPr kumimoji="1" lang="ja-JP" altLang="en-US"/>
              <a:t>による</a:t>
            </a:r>
            <a:r>
              <a:rPr kumimoji="1" lang="en-US" altLang="ja-JP"/>
              <a:t>XML‐CSV</a:t>
            </a:r>
            <a:r>
              <a:rPr kumimoji="1" lang="ja-JP" altLang="en-US"/>
              <a:t>パース</a:t>
            </a:r>
            <a:endParaRPr kumimoji="1" lang="en-US" altLang="ja-JP"/>
          </a:p>
          <a:p>
            <a:pPr lvl="1"/>
            <a:r>
              <a:rPr lang="en-US" altLang="ja-JP"/>
              <a:t>GoogleTest</a:t>
            </a:r>
            <a:r>
              <a:rPr lang="ja-JP" altLang="en-US"/>
              <a:t>が出力したテスト結果</a:t>
            </a:r>
            <a:r>
              <a:rPr lang="en-US" altLang="ja-JP"/>
              <a:t>XML</a:t>
            </a:r>
            <a:r>
              <a:rPr lang="ja-JP" altLang="en-US"/>
              <a:t>を</a:t>
            </a:r>
            <a:r>
              <a:rPr lang="en-US" altLang="ja-JP"/>
              <a:t>CSV</a:t>
            </a:r>
            <a:r>
              <a:rPr lang="ja-JP" altLang="en-US"/>
              <a:t>形式に成形して出力するプログラム</a:t>
            </a:r>
            <a:endParaRPr lang="en-US" altLang="ja-JP"/>
          </a:p>
          <a:p>
            <a:endParaRPr kumimoji="1" lang="ja-JP" altLang="en-US"/>
          </a:p>
        </p:txBody>
      </p:sp>
      <p:pic>
        <p:nvPicPr>
          <p:cNvPr id="4" name="図 3">
            <a:extLst>
              <a:ext uri="{FF2B5EF4-FFF2-40B4-BE49-F238E27FC236}">
                <a16:creationId xmlns:a16="http://schemas.microsoft.com/office/drawing/2014/main" id="{2E81BED5-75E8-4C0A-B617-89783D1EB699}"/>
              </a:ext>
            </a:extLst>
          </p:cNvPr>
          <p:cNvPicPr>
            <a:picLocks noChangeAspect="1"/>
          </p:cNvPicPr>
          <p:nvPr/>
        </p:nvPicPr>
        <p:blipFill>
          <a:blip r:embed="rId2"/>
          <a:stretch>
            <a:fillRect/>
          </a:stretch>
        </p:blipFill>
        <p:spPr>
          <a:xfrm>
            <a:off x="4373590" y="2107104"/>
            <a:ext cx="7523442" cy="4069859"/>
          </a:xfrm>
          <a:prstGeom prst="rect">
            <a:avLst/>
          </a:prstGeom>
        </p:spPr>
      </p:pic>
    </p:spTree>
    <p:extLst>
      <p:ext uri="{BB962C8B-B14F-4D97-AF65-F5344CB8AC3E}">
        <p14:creationId xmlns:p14="http://schemas.microsoft.com/office/powerpoint/2010/main" val="721732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AC27E-8A43-4560-B768-6CCF839677CD}"/>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1.</a:t>
            </a:r>
            <a:r>
              <a:rPr kumimoji="1" lang="ja-JP" altLang="en-US" sz="3600">
                <a:latin typeface="ＭＳ ゴシック" panose="020B0609070205080204" pitchFamily="49" charset="-128"/>
              </a:rPr>
              <a:t>概要</a:t>
            </a:r>
            <a:r>
              <a:rPr lang="en-US" altLang="ja-JP" sz="3600">
                <a:latin typeface="ＭＳ ゴシック" panose="020B0609070205080204" pitchFamily="49" charset="-128"/>
              </a:rPr>
              <a:t>(2/5)</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3EBC859-49F1-496F-BDC5-62008FDC11ED}"/>
              </a:ext>
            </a:extLst>
          </p:cNvPr>
          <p:cNvSpPr>
            <a:spLocks noGrp="1"/>
          </p:cNvSpPr>
          <p:nvPr>
            <p:ph sz="half" idx="1"/>
          </p:nvPr>
        </p:nvSpPr>
        <p:spPr>
          <a:xfrm>
            <a:off x="838199" y="1825625"/>
            <a:ext cx="10284725" cy="4351338"/>
          </a:xfrm>
        </p:spPr>
        <p:txBody>
          <a:bodyPr>
            <a:normAutofit/>
          </a:bodyPr>
          <a:lstStyle/>
          <a:p>
            <a:pPr>
              <a:lnSpc>
                <a:spcPct val="120000"/>
              </a:lnSpc>
            </a:pPr>
            <a:r>
              <a:rPr lang="ja-JP" altLang="en-US" b="0" i="0">
                <a:latin typeface="メイリオ" panose="020B0604030504040204" pitchFamily="50" charset="-128"/>
              </a:rPr>
              <a:t>狙い</a:t>
            </a:r>
          </a:p>
          <a:p>
            <a:pPr lvl="1">
              <a:lnSpc>
                <a:spcPct val="120000"/>
              </a:lnSpc>
            </a:pPr>
            <a:r>
              <a:rPr lang="ja-JP" altLang="en-US" b="0" i="0">
                <a:latin typeface="メイリオ" panose="020B0604030504040204" pitchFamily="50" charset="-128"/>
              </a:rPr>
              <a:t>昨今の半導体不足や短納期開発における実機不足の改善。</a:t>
            </a:r>
          </a:p>
          <a:p>
            <a:pPr lvl="1">
              <a:lnSpc>
                <a:spcPct val="120000"/>
              </a:lnSpc>
            </a:pPr>
            <a:r>
              <a:rPr lang="ja-JP" altLang="en-US" b="0" i="0">
                <a:latin typeface="メイリオ" panose="020B0604030504040204" pitchFamily="50" charset="-128"/>
              </a:rPr>
              <a:t>誤ってテストコードが本番用ソフトに混入することの防止。</a:t>
            </a:r>
          </a:p>
          <a:p>
            <a:pPr lvl="1">
              <a:lnSpc>
                <a:spcPct val="120000"/>
              </a:lnSpc>
            </a:pPr>
            <a:r>
              <a:rPr lang="ja-JP" altLang="en-US" b="0" i="0">
                <a:latin typeface="メイリオ" panose="020B0604030504040204" pitchFamily="50" charset="-128"/>
              </a:rPr>
              <a:t>いきなり大規模開発に単体テスト自動化を適用しようとすると失敗しがちのため、先ず小規模なカップラーメンタイマに適用することで、基本を理解する。</a:t>
            </a:r>
          </a:p>
          <a:p>
            <a:endParaRPr lang="en-US" altLang="ja-JP">
              <a:latin typeface="メイリオ" panose="020B0604030504040204" pitchFamily="50" charset="-128"/>
            </a:endParaRPr>
          </a:p>
        </p:txBody>
      </p:sp>
    </p:spTree>
    <p:extLst>
      <p:ext uri="{BB962C8B-B14F-4D97-AF65-F5344CB8AC3E}">
        <p14:creationId xmlns:p14="http://schemas.microsoft.com/office/powerpoint/2010/main" val="357573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74E253-CC7F-4366-90E0-09B9AC595E1B}"/>
              </a:ext>
            </a:extLst>
          </p:cNvPr>
          <p:cNvSpPr>
            <a:spLocks noGrp="1"/>
          </p:cNvSpPr>
          <p:nvPr>
            <p:ph type="title"/>
          </p:nvPr>
        </p:nvSpPr>
        <p:spPr/>
        <p:txBody>
          <a:bodyPr/>
          <a:lstStyle/>
          <a:p>
            <a:r>
              <a:rPr lang="en-US" altLang="ja-JP">
                <a:latin typeface="ＭＳ ゴシック" panose="020B0609070205080204" pitchFamily="49" charset="-128"/>
                <a:cs typeface="Calibri Light"/>
              </a:rPr>
              <a:t>8</a:t>
            </a:r>
            <a:r>
              <a:rPr lang="ja-JP" altLang="en-US">
                <a:latin typeface="ＭＳ ゴシック" panose="020B0609070205080204" pitchFamily="49" charset="-128"/>
                <a:cs typeface="Calibri Light"/>
              </a:rPr>
              <a:t>.テスト結果(</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a:t>
            </a:r>
            <a:endParaRPr kumimoji="1" lang="ja-JP" altLang="en-US">
              <a:latin typeface="ＭＳ ゴシック" panose="020B0609070205080204" pitchFamily="49" charset="-128"/>
            </a:endParaRPr>
          </a:p>
        </p:txBody>
      </p:sp>
      <p:sp>
        <p:nvSpPr>
          <p:cNvPr id="4" name="コンテンツ プレースホルダー 5">
            <a:extLst>
              <a:ext uri="{FF2B5EF4-FFF2-40B4-BE49-F238E27FC236}">
                <a16:creationId xmlns:a16="http://schemas.microsoft.com/office/drawing/2014/main" id="{8582727E-1DC1-48F9-9F42-584CE9893ED2}"/>
              </a:ext>
            </a:extLst>
          </p:cNvPr>
          <p:cNvSpPr>
            <a:spLocks noGrp="1"/>
          </p:cNvSpPr>
          <p:nvPr>
            <p:ph idx="1"/>
          </p:nvPr>
        </p:nvSpPr>
        <p:spPr>
          <a:xfrm>
            <a:off x="838200" y="2251494"/>
            <a:ext cx="4146755" cy="3885781"/>
          </a:xfrm>
        </p:spPr>
        <p:txBody>
          <a:bodyPr/>
          <a:lstStyle/>
          <a:p>
            <a:r>
              <a:rPr lang="ja-JP" altLang="en-US" sz="2400"/>
              <a:t>テスト結果 概要出力</a:t>
            </a:r>
            <a:endParaRPr lang="en-US" altLang="ja-JP" sz="2400"/>
          </a:p>
          <a:p>
            <a:pPr marL="457200" lvl="1" indent="0">
              <a:buNone/>
            </a:pPr>
            <a:r>
              <a:rPr lang="en-US" altLang="ja-JP" sz="2000"/>
              <a:t>(0_Total Result.csv)</a:t>
            </a:r>
          </a:p>
          <a:p>
            <a:endParaRPr lang="en-US" altLang="ja-JP"/>
          </a:p>
          <a:p>
            <a:endParaRPr lang="en-US" altLang="ja-JP" sz="2400"/>
          </a:p>
          <a:p>
            <a:endParaRPr lang="en-US" altLang="ja-JP" sz="2400"/>
          </a:p>
          <a:p>
            <a:r>
              <a:rPr lang="ja-JP" altLang="en-US" sz="2400"/>
              <a:t>テストケース 詳細出力</a:t>
            </a:r>
            <a:br>
              <a:rPr lang="en-US" altLang="ja-JP" sz="2400"/>
            </a:br>
            <a:r>
              <a:rPr lang="ja-JP" altLang="en-US" sz="2400"/>
              <a:t>（</a:t>
            </a:r>
            <a:r>
              <a:rPr lang="en-US" altLang="ja-JP" sz="2400"/>
              <a:t>testSwStateCyclic.csv</a:t>
            </a:r>
            <a:r>
              <a:rPr lang="ja-JP" altLang="en-US" sz="2400"/>
              <a:t>）</a:t>
            </a:r>
          </a:p>
          <a:p>
            <a:endParaRPr lang="ja-JP" altLang="en-US"/>
          </a:p>
        </p:txBody>
      </p:sp>
      <p:pic>
        <p:nvPicPr>
          <p:cNvPr id="5" name="図 4">
            <a:extLst>
              <a:ext uri="{FF2B5EF4-FFF2-40B4-BE49-F238E27FC236}">
                <a16:creationId xmlns:a16="http://schemas.microsoft.com/office/drawing/2014/main" id="{CABED453-8069-4C86-83AD-61123E881B02}"/>
              </a:ext>
            </a:extLst>
          </p:cNvPr>
          <p:cNvPicPr>
            <a:picLocks noChangeAspect="1"/>
          </p:cNvPicPr>
          <p:nvPr/>
        </p:nvPicPr>
        <p:blipFill>
          <a:blip r:embed="rId2"/>
          <a:stretch>
            <a:fillRect/>
          </a:stretch>
        </p:blipFill>
        <p:spPr>
          <a:xfrm>
            <a:off x="5065126" y="2183397"/>
            <a:ext cx="5281453" cy="1857661"/>
          </a:xfrm>
          <a:prstGeom prst="rect">
            <a:avLst/>
          </a:prstGeom>
        </p:spPr>
      </p:pic>
      <p:pic>
        <p:nvPicPr>
          <p:cNvPr id="6" name="図 5">
            <a:extLst>
              <a:ext uri="{FF2B5EF4-FFF2-40B4-BE49-F238E27FC236}">
                <a16:creationId xmlns:a16="http://schemas.microsoft.com/office/drawing/2014/main" id="{8E33179F-A07C-4FB9-A833-84B9EA716D7B}"/>
              </a:ext>
            </a:extLst>
          </p:cNvPr>
          <p:cNvPicPr>
            <a:picLocks noChangeAspect="1"/>
          </p:cNvPicPr>
          <p:nvPr/>
        </p:nvPicPr>
        <p:blipFill>
          <a:blip r:embed="rId3"/>
          <a:stretch>
            <a:fillRect/>
          </a:stretch>
        </p:blipFill>
        <p:spPr>
          <a:xfrm>
            <a:off x="5065126" y="4584591"/>
            <a:ext cx="5281452" cy="2045228"/>
          </a:xfrm>
          <a:prstGeom prst="rect">
            <a:avLst/>
          </a:prstGeom>
        </p:spPr>
      </p:pic>
    </p:spTree>
    <p:extLst>
      <p:ext uri="{BB962C8B-B14F-4D97-AF65-F5344CB8AC3E}">
        <p14:creationId xmlns:p14="http://schemas.microsoft.com/office/powerpoint/2010/main" val="23633910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D7CDA0-D7CD-49E2-8937-5DEF749F6261}"/>
              </a:ext>
            </a:extLst>
          </p:cNvPr>
          <p:cNvSpPr>
            <a:spLocks noGrp="1"/>
          </p:cNvSpPr>
          <p:nvPr>
            <p:ph type="title"/>
          </p:nvPr>
        </p:nvSpPr>
        <p:spPr/>
        <p:txBody>
          <a:bodyPr/>
          <a:lstStyle/>
          <a:p>
            <a:r>
              <a:rPr lang="en-US" altLang="ja-JP">
                <a:latin typeface="ＭＳ ゴシック" panose="020B0609070205080204" pitchFamily="49" charset="-128"/>
                <a:cs typeface="Calibri Light"/>
              </a:rPr>
              <a:t>9</a:t>
            </a:r>
            <a:r>
              <a:rPr lang="ja-JP" altLang="en-US">
                <a:latin typeface="ＭＳ ゴシック" panose="020B0609070205080204" pitchFamily="49" charset="-128"/>
                <a:cs typeface="Calibri Light"/>
              </a:rPr>
              <a:t>.テストの応用</a:t>
            </a:r>
            <a:endParaRPr kumimoji="1" lang="ja-JP" altLang="en-US"/>
          </a:p>
        </p:txBody>
      </p:sp>
      <p:sp>
        <p:nvSpPr>
          <p:cNvPr id="3" name="コンテンツ プレースホルダー 2">
            <a:extLst>
              <a:ext uri="{FF2B5EF4-FFF2-40B4-BE49-F238E27FC236}">
                <a16:creationId xmlns:a16="http://schemas.microsoft.com/office/drawing/2014/main" id="{06DE25BA-634E-40E9-A9BF-3CCB18B010F8}"/>
              </a:ext>
            </a:extLst>
          </p:cNvPr>
          <p:cNvSpPr>
            <a:spLocks noGrp="1"/>
          </p:cNvSpPr>
          <p:nvPr>
            <p:ph idx="1"/>
          </p:nvPr>
        </p:nvSpPr>
        <p:spPr/>
        <p:txBody>
          <a:bodyPr>
            <a:normAutofit fontScale="62500" lnSpcReduction="20000"/>
          </a:bodyPr>
          <a:lstStyle/>
          <a:p>
            <a:pPr>
              <a:lnSpc>
                <a:spcPct val="120000"/>
              </a:lnSpc>
            </a:pPr>
            <a:r>
              <a:rPr kumimoji="1" lang="ja-JP" altLang="en-US">
                <a:latin typeface="ＭＳ ゴシック" panose="020B0609070205080204" pitchFamily="49" charset="-128"/>
              </a:rPr>
              <a:t>再現性の低いバグの検出</a:t>
            </a:r>
          </a:p>
          <a:p>
            <a:pPr marL="0" indent="0">
              <a:lnSpc>
                <a:spcPct val="120000"/>
              </a:lnSpc>
              <a:buNone/>
            </a:pPr>
            <a:r>
              <a:rPr kumimoji="1" lang="ja-JP" altLang="en-US">
                <a:latin typeface="ＭＳ ゴシック" panose="020B0609070205080204" pitchFamily="49" charset="-128"/>
              </a:rPr>
              <a:t>  再現性の低いバグは、タスク間メッセージの受信の順番に起因して発生することがよくあります。</a:t>
            </a:r>
          </a:p>
          <a:p>
            <a:pPr marL="0" indent="0">
              <a:lnSpc>
                <a:spcPct val="120000"/>
              </a:lnSpc>
              <a:buNone/>
            </a:pPr>
            <a:r>
              <a:rPr kumimoji="1" lang="ja-JP" altLang="en-US">
                <a:latin typeface="ＭＳ ゴシック" panose="020B0609070205080204" pitchFamily="49" charset="-128"/>
              </a:rPr>
              <a:t>  例</a:t>
            </a:r>
            <a:r>
              <a:rPr kumimoji="1" lang="en-US" altLang="ja-JP">
                <a:latin typeface="ＭＳ ゴシック" panose="020B0609070205080204" pitchFamily="49" charset="-128"/>
              </a:rPr>
              <a:t>)</a:t>
            </a:r>
            <a:r>
              <a:rPr kumimoji="1" lang="ja-JP" altLang="en-US">
                <a:latin typeface="ＭＳ ゴシック" panose="020B0609070205080204" pitchFamily="49" charset="-128"/>
              </a:rPr>
              <a:t>タスク</a:t>
            </a:r>
            <a:r>
              <a:rPr kumimoji="1" lang="en-US" altLang="ja-JP">
                <a:latin typeface="ＭＳ ゴシック" panose="020B0609070205080204" pitchFamily="49" charset="-128"/>
              </a:rPr>
              <a:t>A</a:t>
            </a:r>
            <a:r>
              <a:rPr kumimoji="1" lang="ja-JP" altLang="en-US">
                <a:latin typeface="ＭＳ ゴシック" panose="020B0609070205080204" pitchFamily="49" charset="-128"/>
              </a:rPr>
              <a:t>から</a:t>
            </a:r>
            <a:r>
              <a:rPr kumimoji="1" lang="en-US" altLang="ja-JP">
                <a:latin typeface="ＭＳ ゴシック" panose="020B0609070205080204" pitchFamily="49" charset="-128"/>
              </a:rPr>
              <a:t>a</a:t>
            </a:r>
            <a:r>
              <a:rPr kumimoji="1" lang="ja-JP" altLang="en-US">
                <a:latin typeface="ＭＳ ゴシック" panose="020B0609070205080204" pitchFamily="49" charset="-128"/>
              </a:rPr>
              <a:t>メッセージ受信</a:t>
            </a:r>
            <a:r>
              <a:rPr kumimoji="1" lang="en-US" altLang="ja-JP">
                <a:latin typeface="ＭＳ ゴシック" panose="020B0609070205080204" pitchFamily="49" charset="-128"/>
              </a:rPr>
              <a:t>(</a:t>
            </a:r>
            <a:r>
              <a:rPr kumimoji="1" lang="ja-JP" altLang="en-US">
                <a:latin typeface="ＭＳ ゴシック" panose="020B0609070205080204" pitchFamily="49" charset="-128"/>
              </a:rPr>
              <a:t>めったに受信しない</a:t>
            </a:r>
            <a:r>
              <a:rPr kumimoji="1" lang="en-US" altLang="ja-JP">
                <a:latin typeface="ＭＳ ゴシック" panose="020B0609070205080204" pitchFamily="49" charset="-128"/>
              </a:rPr>
              <a:t>)</a:t>
            </a:r>
          </a:p>
          <a:p>
            <a:pPr marL="0" indent="0">
              <a:lnSpc>
                <a:spcPct val="120000"/>
              </a:lnSpc>
              <a:buNone/>
            </a:pPr>
            <a:r>
              <a:rPr kumimoji="1" lang="en-US" altLang="ja-JP">
                <a:latin typeface="ＭＳ ゴシック" panose="020B0609070205080204" pitchFamily="49" charset="-128"/>
              </a:rPr>
              <a:t>      </a:t>
            </a:r>
            <a:r>
              <a:rPr kumimoji="1" lang="ja-JP" altLang="en-US">
                <a:latin typeface="ＭＳ ゴシック" panose="020B0609070205080204" pitchFamily="49" charset="-128"/>
              </a:rPr>
              <a:t>タスク</a:t>
            </a:r>
            <a:r>
              <a:rPr kumimoji="1" lang="en-US" altLang="ja-JP">
                <a:latin typeface="ＭＳ ゴシック" panose="020B0609070205080204" pitchFamily="49" charset="-128"/>
              </a:rPr>
              <a:t>B</a:t>
            </a:r>
            <a:r>
              <a:rPr kumimoji="1" lang="ja-JP" altLang="en-US">
                <a:latin typeface="ＭＳ ゴシック" panose="020B0609070205080204" pitchFamily="49" charset="-128"/>
              </a:rPr>
              <a:t>から</a:t>
            </a:r>
            <a:r>
              <a:rPr kumimoji="1" lang="en-US" altLang="ja-JP">
                <a:latin typeface="ＭＳ ゴシック" panose="020B0609070205080204" pitchFamily="49" charset="-128"/>
              </a:rPr>
              <a:t>b</a:t>
            </a:r>
            <a:r>
              <a:rPr kumimoji="1" lang="ja-JP" altLang="en-US">
                <a:latin typeface="ＭＳ ゴシック" panose="020B0609070205080204" pitchFamily="49" charset="-128"/>
              </a:rPr>
              <a:t>メッセージ受信</a:t>
            </a:r>
            <a:r>
              <a:rPr kumimoji="1" lang="en-US" altLang="ja-JP">
                <a:latin typeface="ＭＳ ゴシック" panose="020B0609070205080204" pitchFamily="49" charset="-128"/>
              </a:rPr>
              <a:t>(</a:t>
            </a:r>
            <a:r>
              <a:rPr kumimoji="1" lang="ja-JP" altLang="en-US">
                <a:latin typeface="ＭＳ ゴシック" panose="020B0609070205080204" pitchFamily="49" charset="-128"/>
              </a:rPr>
              <a:t>同上</a:t>
            </a:r>
            <a:r>
              <a:rPr kumimoji="1" lang="en-US" altLang="ja-JP">
                <a:latin typeface="ＭＳ ゴシック" panose="020B0609070205080204" pitchFamily="49" charset="-128"/>
              </a:rPr>
              <a:t>)</a:t>
            </a:r>
          </a:p>
          <a:p>
            <a:pPr marL="0" indent="0">
              <a:lnSpc>
                <a:spcPct val="120000"/>
              </a:lnSpc>
              <a:buNone/>
            </a:pPr>
            <a:r>
              <a:rPr kumimoji="1" lang="en-US" altLang="ja-JP">
                <a:latin typeface="ＭＳ ゴシック" panose="020B0609070205080204" pitchFamily="49" charset="-128"/>
              </a:rPr>
              <a:t>      </a:t>
            </a:r>
            <a:r>
              <a:rPr kumimoji="1" lang="ja-JP" altLang="en-US">
                <a:latin typeface="ＭＳ ゴシック" panose="020B0609070205080204" pitchFamily="49" charset="-128"/>
              </a:rPr>
              <a:t>タスク</a:t>
            </a:r>
            <a:r>
              <a:rPr kumimoji="1" lang="en-US" altLang="ja-JP">
                <a:latin typeface="ＭＳ ゴシック" panose="020B0609070205080204" pitchFamily="49" charset="-128"/>
              </a:rPr>
              <a:t>C</a:t>
            </a:r>
            <a:r>
              <a:rPr kumimoji="1" lang="ja-JP" altLang="en-US">
                <a:latin typeface="ＭＳ ゴシック" panose="020B0609070205080204" pitchFamily="49" charset="-128"/>
              </a:rPr>
              <a:t>から</a:t>
            </a:r>
            <a:r>
              <a:rPr kumimoji="1" lang="en-US" altLang="ja-JP">
                <a:latin typeface="ＭＳ ゴシック" panose="020B0609070205080204" pitchFamily="49" charset="-128"/>
              </a:rPr>
              <a:t>c</a:t>
            </a:r>
            <a:r>
              <a:rPr kumimoji="1" lang="ja-JP" altLang="en-US">
                <a:latin typeface="ＭＳ ゴシック" panose="020B0609070205080204" pitchFamily="49" charset="-128"/>
              </a:rPr>
              <a:t>メッセージ受信</a:t>
            </a:r>
            <a:r>
              <a:rPr kumimoji="1" lang="en-US" altLang="ja-JP">
                <a:latin typeface="ＭＳ ゴシック" panose="020B0609070205080204" pitchFamily="49" charset="-128"/>
              </a:rPr>
              <a:t>(</a:t>
            </a:r>
            <a:r>
              <a:rPr kumimoji="1" lang="ja-JP" altLang="en-US">
                <a:latin typeface="ＭＳ ゴシック" panose="020B0609070205080204" pitchFamily="49" charset="-128"/>
              </a:rPr>
              <a:t>同上</a:t>
            </a:r>
            <a:r>
              <a:rPr kumimoji="1" lang="en-US" altLang="ja-JP">
                <a:latin typeface="ＭＳ ゴシック" panose="020B0609070205080204" pitchFamily="49" charset="-128"/>
              </a:rPr>
              <a:t>)</a:t>
            </a:r>
          </a:p>
          <a:p>
            <a:pPr marL="0" indent="0">
              <a:lnSpc>
                <a:spcPct val="120000"/>
              </a:lnSpc>
              <a:buNone/>
            </a:pPr>
            <a:r>
              <a:rPr kumimoji="1" lang="en-US" altLang="ja-JP">
                <a:latin typeface="ＭＳ ゴシック" panose="020B0609070205080204" pitchFamily="49" charset="-128"/>
              </a:rPr>
              <a:t>      →</a:t>
            </a:r>
            <a:r>
              <a:rPr kumimoji="1" lang="ja-JP" altLang="en-US">
                <a:latin typeface="ＭＳ ゴシック" panose="020B0609070205080204" pitchFamily="49" charset="-128"/>
              </a:rPr>
              <a:t>この順番で受信した場合のみ不具合発生</a:t>
            </a:r>
          </a:p>
          <a:p>
            <a:pPr>
              <a:lnSpc>
                <a:spcPct val="120000"/>
              </a:lnSpc>
            </a:pPr>
            <a:r>
              <a:rPr kumimoji="1" lang="ja-JP" altLang="en-US">
                <a:latin typeface="ＭＳ ゴシック" panose="020B0609070205080204" pitchFamily="49" charset="-128"/>
              </a:rPr>
              <a:t>このような検証には</a:t>
            </a:r>
            <a:r>
              <a:rPr kumimoji="1" lang="en-US" altLang="ja-JP">
                <a:latin typeface="ＭＳ ゴシック" panose="020B0609070205080204" pitchFamily="49" charset="-128"/>
              </a:rPr>
              <a:t>,</a:t>
            </a:r>
            <a:r>
              <a:rPr kumimoji="1" lang="ja-JP" altLang="en-US">
                <a:latin typeface="ＭＳ ゴシック" panose="020B0609070205080204" pitchFamily="49" charset="-128"/>
              </a:rPr>
              <a:t>全タスクの全メッセージの組合せをテストしなければならないため</a:t>
            </a:r>
            <a:r>
              <a:rPr kumimoji="1" lang="en-US" altLang="ja-JP">
                <a:latin typeface="ＭＳ ゴシック" panose="020B0609070205080204" pitchFamily="49" charset="-128"/>
              </a:rPr>
              <a:t>,</a:t>
            </a:r>
            <a:r>
              <a:rPr kumimoji="1" lang="ja-JP" altLang="en-US">
                <a:latin typeface="ＭＳ ゴシック" panose="020B0609070205080204" pitchFamily="49" charset="-128"/>
              </a:rPr>
              <a:t>テストケースが膨大になります。</a:t>
            </a:r>
          </a:p>
          <a:p>
            <a:pPr>
              <a:lnSpc>
                <a:spcPct val="120000"/>
              </a:lnSpc>
            </a:pPr>
            <a:r>
              <a:rPr lang="ja-JP" altLang="en-US">
                <a:latin typeface="ＭＳ ゴシック" panose="020B0609070205080204" pitchFamily="49" charset="-128"/>
              </a:rPr>
              <a:t>本書で紹介した</a:t>
            </a:r>
            <a:r>
              <a:rPr kumimoji="1" lang="ja-JP" altLang="en-US">
                <a:latin typeface="ＭＳ ゴシック" panose="020B0609070205080204" pitchFamily="49" charset="-128"/>
              </a:rPr>
              <a:t>テストケースは単純なメッセージ</a:t>
            </a:r>
            <a:r>
              <a:rPr kumimoji="1" lang="en-US" altLang="ja-JP">
                <a:latin typeface="ＭＳ ゴシック" panose="020B0609070205080204" pitchFamily="49" charset="-128"/>
              </a:rPr>
              <a:t>ID</a:t>
            </a:r>
            <a:r>
              <a:rPr kumimoji="1" lang="ja-JP" altLang="en-US">
                <a:latin typeface="ＭＳ ゴシック" panose="020B0609070205080204" pitchFamily="49" charset="-128"/>
              </a:rPr>
              <a:t>の</a:t>
            </a:r>
            <a:r>
              <a:rPr kumimoji="1" lang="en-US" altLang="ja-JP">
                <a:latin typeface="ＭＳ ゴシック" panose="020B0609070205080204" pitchFamily="49" charset="-128"/>
              </a:rPr>
              <a:t>1</a:t>
            </a:r>
            <a:r>
              <a:rPr kumimoji="1" lang="ja-JP" altLang="en-US">
                <a:latin typeface="ＭＳ ゴシック" panose="020B0609070205080204" pitchFamily="49" charset="-128"/>
              </a:rPr>
              <a:t>次元配列ですが、この配列を改造することで</a:t>
            </a:r>
            <a:r>
              <a:rPr kumimoji="1" lang="en-US" altLang="ja-JP">
                <a:latin typeface="ＭＳ ゴシック" panose="020B0609070205080204" pitchFamily="49" charset="-128"/>
              </a:rPr>
              <a:t>,</a:t>
            </a:r>
            <a:r>
              <a:rPr kumimoji="1" lang="ja-JP" altLang="en-US">
                <a:latin typeface="ＭＳ ゴシック" panose="020B0609070205080204" pitchFamily="49" charset="-128"/>
              </a:rPr>
              <a:t>複数のタスクからの複数のメッセージの偽装が可能となります。夜仕掛けて朝には数兆通りのメッセージ受信順のテスト結果が出来上がっているといった運用が期待できます。</a:t>
            </a:r>
          </a:p>
          <a:p>
            <a:pPr>
              <a:lnSpc>
                <a:spcPct val="120000"/>
              </a:lnSpc>
            </a:pPr>
            <a:endParaRPr kumimoji="1" lang="ja-JP" altLang="en-US">
              <a:latin typeface="ＭＳ ゴシック" panose="020B0609070205080204" pitchFamily="49" charset="-128"/>
            </a:endParaRPr>
          </a:p>
          <a:p>
            <a:endParaRPr kumimoji="1" lang="ja-JP" altLang="en-US"/>
          </a:p>
        </p:txBody>
      </p:sp>
    </p:spTree>
    <p:extLst>
      <p:ext uri="{BB962C8B-B14F-4D97-AF65-F5344CB8AC3E}">
        <p14:creationId xmlns:p14="http://schemas.microsoft.com/office/powerpoint/2010/main" val="3383651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6C4C08-A66B-4E2C-8049-C87BEE5F0790}"/>
              </a:ext>
            </a:extLst>
          </p:cNvPr>
          <p:cNvSpPr>
            <a:spLocks noGrp="1"/>
          </p:cNvSpPr>
          <p:nvPr>
            <p:ph type="title"/>
          </p:nvPr>
        </p:nvSpPr>
        <p:spPr/>
        <p:txBody>
          <a:bodyPr/>
          <a:lstStyle/>
          <a:p>
            <a:r>
              <a:rPr lang="en-US" altLang="ja-JP">
                <a:latin typeface="ＭＳ ゴシック" panose="020B0609070205080204" pitchFamily="49" charset="-128"/>
                <a:cs typeface="Calibri Light"/>
              </a:rPr>
              <a:t>10</a:t>
            </a:r>
            <a:r>
              <a:rPr lang="ja-JP" altLang="en-US">
                <a:latin typeface="ＭＳ ゴシック" panose="020B0609070205080204" pitchFamily="49" charset="-128"/>
                <a:cs typeface="Calibri Light"/>
              </a:rPr>
              <a:t>.まとめ</a:t>
            </a:r>
            <a:endParaRPr kumimoji="1" lang="ja-JP" altLang="en-US">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8534CE60-1A8D-4AA1-86F3-D3F4C21BA6B3}"/>
              </a:ext>
            </a:extLst>
          </p:cNvPr>
          <p:cNvSpPr>
            <a:spLocks noGrp="1"/>
          </p:cNvSpPr>
          <p:nvPr>
            <p:ph idx="1"/>
          </p:nvPr>
        </p:nvSpPr>
        <p:spPr/>
        <p:txBody>
          <a:bodyPr/>
          <a:lstStyle/>
          <a:p>
            <a:pPr lvl="1"/>
            <a:r>
              <a:rPr lang="ja-JP" altLang="en-US"/>
              <a:t>デバイス不要の単体テストが実現できた</a:t>
            </a:r>
            <a:endParaRPr lang="en-US" altLang="ja-JP"/>
          </a:p>
          <a:p>
            <a:pPr lvl="2"/>
            <a:r>
              <a:rPr lang="ja-JP" altLang="en-US"/>
              <a:t> 実機を使わずに、</a:t>
            </a:r>
            <a:r>
              <a:rPr lang="en-US" altLang="ja-JP"/>
              <a:t>PC</a:t>
            </a:r>
            <a:r>
              <a:rPr lang="ja-JP" altLang="en-US"/>
              <a:t>上で単体テストを完結できた</a:t>
            </a:r>
            <a:endParaRPr lang="en-US" altLang="ja-JP"/>
          </a:p>
          <a:p>
            <a:pPr lvl="2"/>
            <a:endParaRPr lang="en-US" altLang="ja-JP"/>
          </a:p>
          <a:p>
            <a:pPr lvl="1"/>
            <a:r>
              <a:rPr lang="ja-JP" altLang="en-US"/>
              <a:t>テストの自動化で、網羅性・柔軟性の高いテストが容易に実現できた</a:t>
            </a:r>
            <a:endParaRPr lang="en-US" altLang="ja-JP"/>
          </a:p>
          <a:p>
            <a:pPr lvl="2"/>
            <a:r>
              <a:rPr lang="ja-JP" altLang="en-US"/>
              <a:t> 数多いテストケースやシナリオを容易に実行することができた</a:t>
            </a:r>
            <a:endParaRPr lang="en-US" altLang="ja-JP"/>
          </a:p>
          <a:p>
            <a:pPr lvl="2"/>
            <a:r>
              <a:rPr lang="ja-JP" altLang="en-US"/>
              <a:t> 実際のデバイス操作では実現しにくいケースも容易にテストすることができた</a:t>
            </a:r>
            <a:endParaRPr lang="en-US" altLang="ja-JP"/>
          </a:p>
          <a:p>
            <a:pPr lvl="2"/>
            <a:endParaRPr lang="en-US" altLang="ja-JP"/>
          </a:p>
          <a:p>
            <a:pPr lvl="1"/>
            <a:r>
              <a:rPr lang="ja-JP" altLang="en-US"/>
              <a:t>テストケース作成の知識を得ることができた</a:t>
            </a:r>
            <a:endParaRPr lang="en-US" altLang="ja-JP"/>
          </a:p>
          <a:p>
            <a:pPr lvl="2"/>
            <a:r>
              <a:rPr lang="ja-JP" altLang="en-US"/>
              <a:t> テストをする際の考え方などを知ることができた</a:t>
            </a:r>
            <a:endParaRPr lang="en-US" altLang="ja-JP"/>
          </a:p>
          <a:p>
            <a:endParaRPr kumimoji="1" lang="ja-JP" altLang="en-US"/>
          </a:p>
        </p:txBody>
      </p:sp>
    </p:spTree>
    <p:extLst>
      <p:ext uri="{BB962C8B-B14F-4D97-AF65-F5344CB8AC3E}">
        <p14:creationId xmlns:p14="http://schemas.microsoft.com/office/powerpoint/2010/main" val="2075487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AC27E-8A43-4560-B768-6CCF839677CD}"/>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1.</a:t>
            </a:r>
            <a:r>
              <a:rPr kumimoji="1" lang="ja-JP" altLang="en-US" sz="3600">
                <a:latin typeface="ＭＳ ゴシック" panose="020B0609070205080204" pitchFamily="49" charset="-128"/>
              </a:rPr>
              <a:t>概要</a:t>
            </a:r>
            <a:r>
              <a:rPr lang="en-US" altLang="ja-JP" sz="3600">
                <a:latin typeface="ＭＳ ゴシック" panose="020B0609070205080204" pitchFamily="49" charset="-128"/>
              </a:rPr>
              <a:t>(3/5)</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3EBC859-49F1-496F-BDC5-62008FDC11ED}"/>
              </a:ext>
            </a:extLst>
          </p:cNvPr>
          <p:cNvSpPr>
            <a:spLocks noGrp="1"/>
          </p:cNvSpPr>
          <p:nvPr>
            <p:ph sz="half" idx="1"/>
          </p:nvPr>
        </p:nvSpPr>
        <p:spPr>
          <a:xfrm>
            <a:off x="838199" y="1825625"/>
            <a:ext cx="10284725" cy="4351338"/>
          </a:xfrm>
        </p:spPr>
        <p:txBody>
          <a:bodyPr>
            <a:normAutofit fontScale="85000" lnSpcReduction="20000"/>
          </a:bodyPr>
          <a:lstStyle/>
          <a:p>
            <a:pPr>
              <a:lnSpc>
                <a:spcPct val="120000"/>
              </a:lnSpc>
            </a:pPr>
            <a:r>
              <a:rPr lang="en-US" altLang="ja-JP" b="0" i="0" err="1">
                <a:latin typeface="メイリオ" panose="020B0604030504040204" pitchFamily="50" charset="-128"/>
              </a:rPr>
              <a:t>GoogleTest</a:t>
            </a:r>
            <a:r>
              <a:rPr lang="ja-JP" altLang="en-US">
                <a:latin typeface="メイリオ" panose="020B0604030504040204" pitchFamily="50" charset="-128"/>
              </a:rPr>
              <a:t>とは</a:t>
            </a:r>
            <a:endParaRPr lang="en-US" altLang="ja-JP">
              <a:latin typeface="メイリオ" panose="020B0604030504040204" pitchFamily="50" charset="-128"/>
            </a:endParaRPr>
          </a:p>
          <a:p>
            <a:pPr lvl="1">
              <a:lnSpc>
                <a:spcPct val="120000"/>
              </a:lnSpc>
            </a:pPr>
            <a:r>
              <a:rPr lang="en-US" altLang="ja-JP" sz="2400" b="0"/>
              <a:t>Google</a:t>
            </a:r>
            <a:r>
              <a:rPr lang="ja-JP" altLang="en-US" sz="2400" b="0"/>
              <a:t>社の提供する</a:t>
            </a:r>
            <a:r>
              <a:rPr lang="en-US" altLang="ja-JP" sz="2400" b="0"/>
              <a:t>C++</a:t>
            </a:r>
            <a:r>
              <a:rPr lang="ja-JP" altLang="en-US" sz="2400" b="0"/>
              <a:t>用の単体テストのフレームワーク</a:t>
            </a:r>
            <a:endParaRPr lang="en-US" altLang="ja-JP" sz="2400" b="0"/>
          </a:p>
          <a:p>
            <a:pPr lvl="1">
              <a:lnSpc>
                <a:spcPct val="120000"/>
              </a:lnSpc>
            </a:pPr>
            <a:r>
              <a:rPr lang="en-US" altLang="ja-JP" sz="2400" b="0"/>
              <a:t>C</a:t>
            </a:r>
            <a:r>
              <a:rPr lang="ja-JP" altLang="en-US" sz="2400" b="0"/>
              <a:t>言語プログラムの単体テストにも利用可能</a:t>
            </a:r>
            <a:endParaRPr lang="en-US" altLang="ja-JP">
              <a:latin typeface="メイリオ" panose="020B0604030504040204" pitchFamily="50" charset="-128"/>
            </a:endParaRPr>
          </a:p>
          <a:p>
            <a:pPr>
              <a:lnSpc>
                <a:spcPct val="120000"/>
              </a:lnSpc>
            </a:pPr>
            <a:r>
              <a:rPr lang="en-US" altLang="ja-JP" b="0" err="1"/>
              <a:t>GoogleTest</a:t>
            </a:r>
            <a:r>
              <a:rPr lang="ja-JP" altLang="en-US" b="0"/>
              <a:t>の利点</a:t>
            </a:r>
            <a:endParaRPr lang="en-US" altLang="ja-JP" b="0"/>
          </a:p>
          <a:p>
            <a:pPr lvl="1">
              <a:lnSpc>
                <a:spcPct val="120000"/>
              </a:lnSpc>
            </a:pPr>
            <a:r>
              <a:rPr lang="en-US" altLang="ja-JP" sz="2400" b="0"/>
              <a:t>C++</a:t>
            </a:r>
            <a:r>
              <a:rPr lang="ja-JP" altLang="en-US" sz="2400" b="0"/>
              <a:t>言語の知識がなくても、容易に単体テスト環境の構築が可能</a:t>
            </a:r>
            <a:endParaRPr lang="en-US" altLang="ja-JP" sz="2400" b="0"/>
          </a:p>
          <a:p>
            <a:pPr lvl="1">
              <a:lnSpc>
                <a:spcPct val="120000"/>
              </a:lnSpc>
            </a:pPr>
            <a:r>
              <a:rPr lang="ja-JP" altLang="en-US" sz="2400" b="0"/>
              <a:t>関数の戻り値や変数の検証が容易</a:t>
            </a:r>
            <a:endParaRPr lang="en-US" altLang="ja-JP" sz="2400" b="0"/>
          </a:p>
          <a:p>
            <a:pPr lvl="1">
              <a:lnSpc>
                <a:spcPct val="120000"/>
              </a:lnSpc>
            </a:pPr>
            <a:r>
              <a:rPr lang="ja-JP" altLang="en-US" sz="2400" b="0"/>
              <a:t>テストケースの追加が容易</a:t>
            </a:r>
            <a:endParaRPr lang="en-US" altLang="ja-JP" sz="2400" b="0"/>
          </a:p>
          <a:p>
            <a:pPr lvl="1">
              <a:lnSpc>
                <a:spcPct val="120000"/>
              </a:lnSpc>
            </a:pPr>
            <a:r>
              <a:rPr lang="ja-JP" altLang="en-US" sz="2400" b="0"/>
              <a:t>テスト結果の可読性が高い</a:t>
            </a:r>
            <a:endParaRPr lang="en-US" altLang="ja-JP" sz="2400" b="0"/>
          </a:p>
          <a:p>
            <a:pPr lvl="1">
              <a:lnSpc>
                <a:spcPct val="120000"/>
              </a:lnSpc>
            </a:pPr>
            <a:r>
              <a:rPr lang="ja-JP" altLang="en-US" sz="2400" b="0"/>
              <a:t>日本語のドキュメントが充実</a:t>
            </a:r>
            <a:endParaRPr lang="en-US" altLang="ja-JP" sz="2400" b="0"/>
          </a:p>
          <a:p>
            <a:pPr lvl="1">
              <a:lnSpc>
                <a:spcPct val="120000"/>
              </a:lnSpc>
            </a:pPr>
            <a:r>
              <a:rPr lang="ja-JP" altLang="en-US" sz="2400" b="0"/>
              <a:t>非常に大きい回数の繰り返しテストが高速かつ</a:t>
            </a:r>
            <a:r>
              <a:rPr lang="en-US" altLang="ja-JP" sz="2400" b="0"/>
              <a:t>,</a:t>
            </a:r>
            <a:r>
              <a:rPr lang="ja-JP" altLang="en-US" sz="2400" b="0"/>
              <a:t>容易に実装が可能</a:t>
            </a:r>
            <a:endParaRPr lang="en-US" altLang="ja-JP" sz="2400" b="0"/>
          </a:p>
          <a:p>
            <a:pPr lvl="1">
              <a:lnSpc>
                <a:spcPct val="120000"/>
              </a:lnSpc>
            </a:pPr>
            <a:r>
              <a:rPr lang="ja-JP" altLang="en-US" sz="2400" b="0"/>
              <a:t>テスト対象を改変せずに試験が可能</a:t>
            </a:r>
            <a:endParaRPr lang="ja-JP" altLang="en-US" b="0"/>
          </a:p>
          <a:p>
            <a:pPr lvl="1"/>
            <a:endParaRPr lang="ja-JP" altLang="en-US" b="0"/>
          </a:p>
          <a:p>
            <a:endParaRPr lang="en-US" altLang="ja-JP">
              <a:latin typeface="メイリオ" panose="020B0604030504040204" pitchFamily="50" charset="-128"/>
            </a:endParaRPr>
          </a:p>
        </p:txBody>
      </p:sp>
    </p:spTree>
    <p:extLst>
      <p:ext uri="{BB962C8B-B14F-4D97-AF65-F5344CB8AC3E}">
        <p14:creationId xmlns:p14="http://schemas.microsoft.com/office/powerpoint/2010/main" val="1393028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AC27E-8A43-4560-B768-6CCF839677CD}"/>
              </a:ext>
            </a:extLst>
          </p:cNvPr>
          <p:cNvSpPr>
            <a:spLocks noGrp="1"/>
          </p:cNvSpPr>
          <p:nvPr>
            <p:ph type="title"/>
          </p:nvPr>
        </p:nvSpPr>
        <p:spPr/>
        <p:txBody>
          <a:bodyPr>
            <a:normAutofit/>
          </a:bodyPr>
          <a:lstStyle/>
          <a:p>
            <a:r>
              <a:rPr kumimoji="1" lang="en-US" altLang="ja-JP" sz="3600">
                <a:latin typeface="ＭＳ ゴシック" panose="020B0609070205080204" pitchFamily="49" charset="-128"/>
              </a:rPr>
              <a:t>1.</a:t>
            </a:r>
            <a:r>
              <a:rPr kumimoji="1" lang="ja-JP" altLang="en-US" sz="3600">
                <a:latin typeface="ＭＳ ゴシック" panose="020B0609070205080204" pitchFamily="49" charset="-128"/>
              </a:rPr>
              <a:t>概要</a:t>
            </a:r>
            <a:r>
              <a:rPr lang="en-US" altLang="ja-JP" sz="3600">
                <a:latin typeface="ＭＳ ゴシック" panose="020B0609070205080204" pitchFamily="49" charset="-128"/>
              </a:rPr>
              <a:t>(4/5)</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93EBC859-49F1-496F-BDC5-62008FDC11ED}"/>
              </a:ext>
            </a:extLst>
          </p:cNvPr>
          <p:cNvSpPr>
            <a:spLocks noGrp="1"/>
          </p:cNvSpPr>
          <p:nvPr>
            <p:ph idx="1"/>
          </p:nvPr>
        </p:nvSpPr>
        <p:spPr/>
        <p:txBody>
          <a:bodyPr>
            <a:normAutofit fontScale="85000" lnSpcReduction="20000"/>
          </a:bodyPr>
          <a:lstStyle/>
          <a:p>
            <a:pPr>
              <a:lnSpc>
                <a:spcPct val="110000"/>
              </a:lnSpc>
            </a:pPr>
            <a:r>
              <a:rPr lang="en-US" altLang="ja-JP" b="0" i="0">
                <a:latin typeface="メイリオ" panose="020B0604030504040204" pitchFamily="50" charset="-128"/>
              </a:rPr>
              <a:t>Fake Function Framework (FFF) </a:t>
            </a:r>
            <a:r>
              <a:rPr lang="ja-JP" altLang="en-US" b="0" i="0">
                <a:latin typeface="メイリオ" panose="020B0604030504040204" pitchFamily="50" charset="-128"/>
              </a:rPr>
              <a:t>とは</a:t>
            </a:r>
            <a:endParaRPr lang="en-US" altLang="ja-JP" b="0" i="0">
              <a:latin typeface="メイリオ" panose="020B0604030504040204" pitchFamily="50" charset="-128"/>
            </a:endParaRPr>
          </a:p>
          <a:p>
            <a:pPr lvl="1">
              <a:lnSpc>
                <a:spcPct val="110000"/>
              </a:lnSpc>
            </a:pPr>
            <a:r>
              <a:rPr kumimoji="1" lang="en-US" altLang="ja-JP" sz="2400" b="0"/>
              <a:t>FFF</a:t>
            </a:r>
            <a:r>
              <a:rPr kumimoji="1" lang="ja-JP" altLang="en-US" sz="2400" b="0"/>
              <a:t>は、単体テスト用のダミー関数を自動生成するツールです。</a:t>
            </a:r>
            <a:r>
              <a:rPr kumimoji="1" lang="en-US" altLang="ja-JP" sz="2400" b="0"/>
              <a:t>FFF</a:t>
            </a:r>
            <a:r>
              <a:rPr kumimoji="1" lang="ja-JP" altLang="en-US" sz="2400" b="0"/>
              <a:t>は、</a:t>
            </a:r>
            <a:r>
              <a:rPr kumimoji="1" lang="en-US" altLang="ja-JP" sz="2400" b="0"/>
              <a:t>GoogleTest</a:t>
            </a:r>
            <a:r>
              <a:rPr kumimoji="1" lang="ja-JP" altLang="en-US" sz="2400" b="0"/>
              <a:t>と組み合わせて動作します。</a:t>
            </a:r>
            <a:endParaRPr kumimoji="1" lang="en-US" altLang="ja-JP" sz="2400" b="0"/>
          </a:p>
          <a:p>
            <a:pPr marL="352425" lvl="1" indent="0">
              <a:lnSpc>
                <a:spcPct val="110000"/>
              </a:lnSpc>
              <a:buNone/>
            </a:pPr>
            <a:endParaRPr lang="en-US" altLang="ja-JP">
              <a:latin typeface="メイリオ" panose="020B0604030504040204" pitchFamily="50" charset="-128"/>
            </a:endParaRPr>
          </a:p>
          <a:p>
            <a:pPr>
              <a:lnSpc>
                <a:spcPct val="110000"/>
              </a:lnSpc>
            </a:pPr>
            <a:r>
              <a:rPr lang="en-US" altLang="ja-JP" b="0" i="0">
                <a:latin typeface="メイリオ" panose="020B0604030504040204" pitchFamily="50" charset="-128"/>
              </a:rPr>
              <a:t>Fake Function Framework (FFF) </a:t>
            </a:r>
            <a:r>
              <a:rPr lang="ja-JP" altLang="en-US" b="0" i="0">
                <a:latin typeface="メイリオ" panose="020B0604030504040204" pitchFamily="50" charset="-128"/>
              </a:rPr>
              <a:t>の利点</a:t>
            </a:r>
            <a:endParaRPr lang="en-US" altLang="ja-JP" b="0" i="0">
              <a:latin typeface="メイリオ" panose="020B0604030504040204" pitchFamily="50" charset="-128"/>
            </a:endParaRPr>
          </a:p>
          <a:p>
            <a:pPr lvl="1">
              <a:lnSpc>
                <a:spcPct val="110000"/>
              </a:lnSpc>
            </a:pPr>
            <a:r>
              <a:rPr lang="en-US" altLang="ja-JP" sz="2400" b="0"/>
              <a:t>C++</a:t>
            </a:r>
            <a:r>
              <a:rPr lang="ja-JP" altLang="en-US" sz="2400" b="0"/>
              <a:t>の知識が浅くても下位関数を容易に偽装でき、戻り値も指定</a:t>
            </a:r>
            <a:r>
              <a:rPr lang="ja-JP" altLang="en-US" sz="2400"/>
              <a:t>可能</a:t>
            </a:r>
            <a:endParaRPr lang="en-US" altLang="ja-JP" sz="2400"/>
          </a:p>
          <a:p>
            <a:pPr lvl="1">
              <a:lnSpc>
                <a:spcPct val="110000"/>
              </a:lnSpc>
            </a:pPr>
            <a:r>
              <a:rPr kumimoji="1" lang="ja-JP" altLang="en-US" sz="2400" b="0"/>
              <a:t>レジスタの偽装ができるので、実機がなくても</a:t>
            </a:r>
            <a:r>
              <a:rPr kumimoji="1" lang="en-US" altLang="ja-JP" sz="2400" b="0"/>
              <a:t>PC</a:t>
            </a:r>
            <a:r>
              <a:rPr kumimoji="1" lang="ja-JP" altLang="en-US" sz="2400" b="0"/>
              <a:t>上で単体テストが可能</a:t>
            </a:r>
            <a:endParaRPr kumimoji="1" lang="en-US" altLang="ja-JP" sz="2400" b="0"/>
          </a:p>
          <a:p>
            <a:pPr lvl="1">
              <a:lnSpc>
                <a:spcPct val="110000"/>
              </a:lnSpc>
            </a:pPr>
            <a:r>
              <a:rPr kumimoji="1" lang="ja-JP" altLang="en-US" sz="2400" b="0"/>
              <a:t>カスタム</a:t>
            </a:r>
            <a:r>
              <a:rPr kumimoji="1" lang="en-US" altLang="ja-JP" sz="2400" b="0"/>
              <a:t>Fake</a:t>
            </a:r>
            <a:r>
              <a:rPr kumimoji="1" lang="ja-JP" altLang="en-US" sz="2400" b="0"/>
              <a:t>関数にて、独自に作成したモック関数を実行可能</a:t>
            </a:r>
            <a:endParaRPr kumimoji="1" lang="en-US" altLang="ja-JP" sz="2400" b="0"/>
          </a:p>
          <a:p>
            <a:pPr lvl="2">
              <a:lnSpc>
                <a:spcPct val="110000"/>
              </a:lnSpc>
            </a:pPr>
            <a:r>
              <a:rPr kumimoji="1" lang="en-US" altLang="ja-JP" b="0"/>
              <a:t>TOPPERS</a:t>
            </a:r>
            <a:r>
              <a:rPr kumimoji="1" lang="ja-JP" altLang="en-US" b="0"/>
              <a:t>のサービスコールの偽装や、コールバック関数の偽装も可能</a:t>
            </a:r>
            <a:endParaRPr kumimoji="1" lang="en-US" altLang="ja-JP" b="0"/>
          </a:p>
          <a:p>
            <a:pPr lvl="1">
              <a:lnSpc>
                <a:spcPct val="110000"/>
              </a:lnSpc>
            </a:pPr>
            <a:r>
              <a:rPr kumimoji="1" lang="en-US" altLang="ja-JP" sz="2400" b="0" err="1"/>
              <a:t>GoogleTest</a:t>
            </a:r>
            <a:r>
              <a:rPr kumimoji="1" lang="ja-JP" altLang="en-US" sz="2400" b="0"/>
              <a:t>の豊富な判定文を用いて、偽装した下位関数の呼び出し回数や下位関数に渡す引数等の検証が可能</a:t>
            </a:r>
            <a:endParaRPr kumimoji="1" lang="en-US" altLang="ja-JP" sz="2400" b="0"/>
          </a:p>
          <a:p>
            <a:pPr lvl="1">
              <a:lnSpc>
                <a:spcPct val="110000"/>
              </a:lnSpc>
            </a:pPr>
            <a:r>
              <a:rPr kumimoji="1" lang="en-US" altLang="ja-JP" sz="2400" b="0"/>
              <a:t>GoogleTest</a:t>
            </a:r>
            <a:r>
              <a:rPr kumimoji="1" lang="ja-JP" altLang="en-US" sz="2400" b="0"/>
              <a:t>と組み合わせて、テスト対象を改変せず、高速に試験可能</a:t>
            </a:r>
          </a:p>
          <a:p>
            <a:pPr lvl="1">
              <a:lnSpc>
                <a:spcPct val="110000"/>
              </a:lnSpc>
            </a:pPr>
            <a:endParaRPr lang="ja-JP" altLang="en-US" sz="2400" b="0"/>
          </a:p>
          <a:p>
            <a:pPr>
              <a:lnSpc>
                <a:spcPct val="110000"/>
              </a:lnSpc>
            </a:pPr>
            <a:endParaRPr lang="en-US" altLang="ja-JP">
              <a:latin typeface="メイリオ" panose="020B0604030504040204" pitchFamily="50" charset="-128"/>
            </a:endParaRPr>
          </a:p>
        </p:txBody>
      </p:sp>
    </p:spTree>
    <p:extLst>
      <p:ext uri="{BB962C8B-B14F-4D97-AF65-F5344CB8AC3E}">
        <p14:creationId xmlns:p14="http://schemas.microsoft.com/office/powerpoint/2010/main" val="4047542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CF154C-FAFC-4A6B-81FE-1F75F59C0C0C}"/>
              </a:ext>
            </a:extLst>
          </p:cNvPr>
          <p:cNvSpPr>
            <a:spLocks noGrp="1"/>
          </p:cNvSpPr>
          <p:nvPr>
            <p:ph type="title"/>
          </p:nvPr>
        </p:nvSpPr>
        <p:spPr/>
        <p:txBody>
          <a:bodyPr>
            <a:normAutofit/>
          </a:bodyPr>
          <a:lstStyle/>
          <a:p>
            <a:r>
              <a:rPr lang="en-US" altLang="ja-JP" sz="3600">
                <a:latin typeface="ＭＳ ゴシック" panose="020B0609070205080204" pitchFamily="49" charset="-128"/>
              </a:rPr>
              <a:t>1.</a:t>
            </a:r>
            <a:r>
              <a:rPr kumimoji="1" lang="ja-JP" altLang="en-US" sz="3600">
                <a:latin typeface="ＭＳ ゴシック" panose="020B0609070205080204" pitchFamily="49" charset="-128"/>
              </a:rPr>
              <a:t>概要</a:t>
            </a:r>
            <a:r>
              <a:rPr lang="en-US" altLang="ja-JP" sz="3600">
                <a:latin typeface="ＭＳ ゴシック" panose="020B0609070205080204" pitchFamily="49" charset="-128"/>
              </a:rPr>
              <a:t>(5/5)</a:t>
            </a:r>
            <a:endParaRPr kumimoji="1" lang="ja-JP" altLang="en-US" sz="3600">
              <a:latin typeface="ＭＳ ゴシック" panose="020B0609070205080204" pitchFamily="49" charset="-128"/>
            </a:endParaRPr>
          </a:p>
        </p:txBody>
      </p:sp>
      <p:sp>
        <p:nvSpPr>
          <p:cNvPr id="3" name="コンテンツ プレースホルダー 2">
            <a:extLst>
              <a:ext uri="{FF2B5EF4-FFF2-40B4-BE49-F238E27FC236}">
                <a16:creationId xmlns:a16="http://schemas.microsoft.com/office/drawing/2014/main" id="{7AE24963-15C8-4056-9CDB-CD799F68E763}"/>
              </a:ext>
            </a:extLst>
          </p:cNvPr>
          <p:cNvSpPr>
            <a:spLocks noGrp="1"/>
          </p:cNvSpPr>
          <p:nvPr>
            <p:ph idx="1"/>
          </p:nvPr>
        </p:nvSpPr>
        <p:spPr/>
        <p:txBody>
          <a:bodyPr>
            <a:normAutofit lnSpcReduction="10000"/>
          </a:bodyPr>
          <a:lstStyle/>
          <a:p>
            <a:pPr>
              <a:lnSpc>
                <a:spcPct val="100000"/>
              </a:lnSpc>
            </a:pPr>
            <a:r>
              <a:rPr kumimoji="1" lang="en-US" altLang="ja-JP"/>
              <a:t>GoogleTest + FFF </a:t>
            </a:r>
            <a:r>
              <a:rPr kumimoji="1" lang="ja-JP" altLang="en-US"/>
              <a:t>を</a:t>
            </a:r>
            <a:r>
              <a:rPr kumimoji="1" lang="en-US" altLang="ja-JP"/>
              <a:t>TOPPERS</a:t>
            </a:r>
            <a:r>
              <a:rPr kumimoji="1" lang="ja-JP" altLang="en-US"/>
              <a:t>アプリケーションの単体テストに適用する</a:t>
            </a:r>
            <a:r>
              <a:rPr lang="ja-JP" altLang="en-US"/>
              <a:t>ために</a:t>
            </a:r>
            <a:endParaRPr kumimoji="1" lang="en-US" altLang="ja-JP"/>
          </a:p>
          <a:p>
            <a:pPr lvl="1">
              <a:lnSpc>
                <a:spcPct val="100000"/>
              </a:lnSpc>
            </a:pPr>
            <a:r>
              <a:rPr lang="en-US" altLang="ja-JP"/>
              <a:t>setjmp/</a:t>
            </a:r>
            <a:r>
              <a:rPr lang="en-US" altLang="ja-JP" err="1"/>
              <a:t>longjmp</a:t>
            </a:r>
            <a:r>
              <a:rPr lang="en-US" altLang="ja-JP"/>
              <a:t> </a:t>
            </a:r>
            <a:r>
              <a:rPr lang="ja-JP" altLang="en-US"/>
              <a:t>を用いた無限ループからの脱出</a:t>
            </a:r>
            <a:endParaRPr lang="en-US" altLang="ja-JP"/>
          </a:p>
          <a:p>
            <a:pPr lvl="2">
              <a:lnSpc>
                <a:spcPct val="100000"/>
              </a:lnSpc>
            </a:pPr>
            <a:r>
              <a:rPr kumimoji="1" lang="ja-JP" altLang="en-US"/>
              <a:t>無限ループを含む関数の呼び出しがあると、</a:t>
            </a:r>
            <a:r>
              <a:rPr lang="ja-JP" altLang="en-US"/>
              <a:t>テストを完了できない。</a:t>
            </a:r>
            <a:endParaRPr kumimoji="1" lang="en-US" altLang="ja-JP"/>
          </a:p>
          <a:p>
            <a:pPr lvl="3">
              <a:lnSpc>
                <a:spcPct val="100000"/>
              </a:lnSpc>
            </a:pPr>
            <a:r>
              <a:rPr lang="ja-JP" altLang="en-US"/>
              <a:t>テスト実行前に</a:t>
            </a:r>
            <a:r>
              <a:rPr lang="en-US" altLang="ja-JP"/>
              <a:t>setjmp</a:t>
            </a:r>
            <a:r>
              <a:rPr lang="ja-JP" altLang="en-US"/>
              <a:t>をコール。</a:t>
            </a:r>
            <a:endParaRPr lang="en-US" altLang="ja-JP"/>
          </a:p>
          <a:p>
            <a:pPr lvl="3">
              <a:lnSpc>
                <a:spcPct val="100000"/>
              </a:lnSpc>
            </a:pPr>
            <a:r>
              <a:rPr lang="en-US" altLang="ja-JP"/>
              <a:t>TOPPERS</a:t>
            </a:r>
            <a:r>
              <a:rPr lang="ja-JP" altLang="en-US"/>
              <a:t>のサービスコールを偽装。偽装したサービスコール内に</a:t>
            </a:r>
            <a:r>
              <a:rPr lang="en-US" altLang="ja-JP"/>
              <a:t>longjmp </a:t>
            </a:r>
            <a:r>
              <a:rPr lang="ja-JP" altLang="en-US"/>
              <a:t>を仕込むことで無限ループからの脱出を可能とし、正しくテストが行えるようにする。</a:t>
            </a:r>
            <a:endParaRPr lang="en-US" altLang="ja-JP"/>
          </a:p>
          <a:p>
            <a:pPr marL="700088" lvl="2" indent="0">
              <a:lnSpc>
                <a:spcPct val="100000"/>
              </a:lnSpc>
              <a:buNone/>
            </a:pPr>
            <a:endParaRPr lang="en-US" altLang="ja-JP"/>
          </a:p>
          <a:p>
            <a:pPr lvl="1">
              <a:lnSpc>
                <a:spcPct val="100000"/>
              </a:lnSpc>
            </a:pPr>
            <a:r>
              <a:rPr lang="ja-JP" altLang="en-US"/>
              <a:t>再現性の低いバグを発見可能なテストケース</a:t>
            </a:r>
            <a:endParaRPr lang="en-US" altLang="ja-JP"/>
          </a:p>
          <a:p>
            <a:pPr lvl="2">
              <a:lnSpc>
                <a:spcPct val="100000"/>
              </a:lnSpc>
            </a:pPr>
            <a:r>
              <a:rPr lang="ja-JP" altLang="en-US"/>
              <a:t>テストケースのテンプレートを作成し、数多の組み合わせを検証することで、特定の条件でのみ発現するバグを発見することが可能。</a:t>
            </a:r>
            <a:endParaRPr lang="en-US" altLang="ja-JP"/>
          </a:p>
          <a:p>
            <a:pPr lvl="2">
              <a:lnSpc>
                <a:spcPct val="100000"/>
              </a:lnSpc>
            </a:pPr>
            <a:r>
              <a:rPr lang="en-US" altLang="ja-JP" b="0" i="0">
                <a:solidFill>
                  <a:srgbClr val="242424"/>
                </a:solidFill>
                <a:effectLst/>
                <a:latin typeface="Cascadia Code"/>
              </a:rPr>
              <a:t>SW1</a:t>
            </a:r>
            <a:r>
              <a:rPr lang="ja-JP" altLang="en-US" b="0" i="0">
                <a:solidFill>
                  <a:srgbClr val="242424"/>
                </a:solidFill>
                <a:effectLst/>
                <a:latin typeface="Cascadia Code"/>
              </a:rPr>
              <a:t>と</a:t>
            </a:r>
            <a:r>
              <a:rPr lang="en-US" altLang="ja-JP" b="0" i="0">
                <a:solidFill>
                  <a:srgbClr val="242424"/>
                </a:solidFill>
                <a:effectLst/>
                <a:latin typeface="Cascadia Code"/>
              </a:rPr>
              <a:t>PUSH1</a:t>
            </a:r>
            <a:r>
              <a:rPr lang="ja-JP" altLang="en-US" b="0" i="0">
                <a:solidFill>
                  <a:srgbClr val="242424"/>
                </a:solidFill>
                <a:effectLst/>
                <a:latin typeface="Cascadia Code"/>
              </a:rPr>
              <a:t>の同時変化といった実機ではなかなか再現できないテストが可能。</a:t>
            </a:r>
            <a:endParaRPr lang="en-US" altLang="ja-JP"/>
          </a:p>
        </p:txBody>
      </p:sp>
    </p:spTree>
    <p:extLst>
      <p:ext uri="{BB962C8B-B14F-4D97-AF65-F5344CB8AC3E}">
        <p14:creationId xmlns:p14="http://schemas.microsoft.com/office/powerpoint/2010/main" val="286978224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4639</Words>
  <Application>Microsoft Office PowerPoint</Application>
  <PresentationFormat>ワイド画面</PresentationFormat>
  <Paragraphs>493</Paragraphs>
  <Slides>62</Slides>
  <Notes>6</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62</vt:i4>
      </vt:variant>
    </vt:vector>
  </HeadingPairs>
  <TitlesOfParts>
    <vt:vector size="73" baseType="lpstr">
      <vt:lpstr>Cascadia Code</vt:lpstr>
      <vt:lpstr>HGS創英角ｺﾞｼｯｸUB</vt:lpstr>
      <vt:lpstr>Meiryo UI</vt:lpstr>
      <vt:lpstr>ＭＳ ゴシック</vt:lpstr>
      <vt:lpstr>メイリオ</vt:lpstr>
      <vt:lpstr>游ゴシック</vt:lpstr>
      <vt:lpstr>Arial</vt:lpstr>
      <vt:lpstr>Calibri</vt:lpstr>
      <vt:lpstr>Calibri Light</vt:lpstr>
      <vt:lpstr>Office テーマ</vt:lpstr>
      <vt:lpstr>Microsoft Excel ワークシート</vt:lpstr>
      <vt:lpstr>GoogleTestとFakeFunctionFrameworkによるTOPPERSアプリケーションの単体テスト自動化</vt:lpstr>
      <vt:lpstr>目次</vt:lpstr>
      <vt:lpstr>著作権表記</vt:lpstr>
      <vt:lpstr>参考サイト、参考資料</vt:lpstr>
      <vt:lpstr>1.概要(1/5)</vt:lpstr>
      <vt:lpstr>1.概要(2/5)</vt:lpstr>
      <vt:lpstr>1.概要(3/5)</vt:lpstr>
      <vt:lpstr>1.概要(4/5)</vt:lpstr>
      <vt:lpstr>1.概要(5/5)</vt:lpstr>
      <vt:lpstr>2.テストの全体像</vt:lpstr>
      <vt:lpstr>3.テスト対象(1/7)</vt:lpstr>
      <vt:lpstr>3.テスト対象(2/7)</vt:lpstr>
      <vt:lpstr>3.テスト対象(3/7)</vt:lpstr>
      <vt:lpstr>3.テスト対象(4/7)</vt:lpstr>
      <vt:lpstr>3.テスト対象(5/7)</vt:lpstr>
      <vt:lpstr>3.テスト対象(6/7)</vt:lpstr>
      <vt:lpstr>3.テスト対象(7/7)</vt:lpstr>
      <vt:lpstr>4.テスト環境の構築(1/8)</vt:lpstr>
      <vt:lpstr>4.テスト環境の構築(2/8)</vt:lpstr>
      <vt:lpstr>4.テスト環境の構築(3/8)</vt:lpstr>
      <vt:lpstr>4.テスト環境の構築(4/8)</vt:lpstr>
      <vt:lpstr>4.テスト環境の構築(5/8)</vt:lpstr>
      <vt:lpstr>4.テスト環境の構築(6/8)</vt:lpstr>
      <vt:lpstr>4.テスト環境の構築(7/8)</vt:lpstr>
      <vt:lpstr>4.テスト環境の構築(8/8)</vt:lpstr>
      <vt:lpstr>5.テストケース</vt:lpstr>
      <vt:lpstr>5.1.各テストケースに共通する箇所の解説(1/11)</vt:lpstr>
      <vt:lpstr>5.1.各テストケースに共通する箇所の解説(2/11)</vt:lpstr>
      <vt:lpstr>5.1.各テストケースに共通する箇所の解説(3/11)</vt:lpstr>
      <vt:lpstr>5.1.各テストケースに共通する箇所の解説(4/11)</vt:lpstr>
      <vt:lpstr>5.1.各テストケースに共通する箇所の解説(5/11)</vt:lpstr>
      <vt:lpstr>5.1.各テストケースに共通する箇所の解説(6/11)</vt:lpstr>
      <vt:lpstr>5.1.各テストケースに共通する箇所の解説(7/11)</vt:lpstr>
      <vt:lpstr>5.1.各テストケースに共通する箇所の解説(8/11)</vt:lpstr>
      <vt:lpstr>5.1.各テストケースに共通する箇所の解説(9/11)</vt:lpstr>
      <vt:lpstr>5.1.各テストケースに共通する箇所の解説(10/11)</vt:lpstr>
      <vt:lpstr>5.1.各テストケースに共通する箇所の解説(11/11)</vt:lpstr>
      <vt:lpstr>5.2.テストケースの解説(1)スイッチスキャンタスク(1/4)</vt:lpstr>
      <vt:lpstr>5.2.テストケースの解説(1)スイッチスキャンタスク(2/4)</vt:lpstr>
      <vt:lpstr>5.2.テストケースの解説(1)スイッチスキャンタスク(3/4)</vt:lpstr>
      <vt:lpstr>5.2.テストケースの解説(1)スイッチスキャンタスク(4/4)</vt:lpstr>
      <vt:lpstr>5.3.テストケースの解説(2)LED4点滅タスク(1/5)</vt:lpstr>
      <vt:lpstr>5.3.テストケースの解説(2)LED4点滅タスク(2/5)</vt:lpstr>
      <vt:lpstr>5.3.テストケースの解説(2)LED4点滅タスク(3/5)</vt:lpstr>
      <vt:lpstr>5.3.テストケースの解説(2)LED4点滅タスク(4/5)</vt:lpstr>
      <vt:lpstr>5.3.テストケースの解説(2)LED4点滅タスク(5/5)</vt:lpstr>
      <vt:lpstr>6.実行ファイルの生成(1/2)</vt:lpstr>
      <vt:lpstr>6.実行ファイルの生成(2/2)</vt:lpstr>
      <vt:lpstr>7.テストの自動実行(1/2)</vt:lpstr>
      <vt:lpstr>7.テストの自動実行(2/2)</vt:lpstr>
      <vt:lpstr>8.テスト結果(1/10)</vt:lpstr>
      <vt:lpstr>8. テスト結果(2/10)</vt:lpstr>
      <vt:lpstr>8. テスト結果(3/10)</vt:lpstr>
      <vt:lpstr>8.テスト結果(4/10)</vt:lpstr>
      <vt:lpstr>8.テスト結果(5/10)</vt:lpstr>
      <vt:lpstr>8.テスト結果(6/10)</vt:lpstr>
      <vt:lpstr>8.テスト結果(7/10)</vt:lpstr>
      <vt:lpstr>8.テスト結果(8/10)</vt:lpstr>
      <vt:lpstr>8.テスト結果(9/10)</vt:lpstr>
      <vt:lpstr>8.テスト結果(10/10)</vt:lpstr>
      <vt:lpstr>9.テストの応用</vt:lpstr>
      <vt:lpstr>10.まとめ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2022-09-01T07:42:32Z</dcterms:created>
  <dcterms:modified xsi:type="dcterms:W3CDTF">2022-09-07T04:36:53Z</dcterms:modified>
</cp:coreProperties>
</file>