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303" r:id="rId3"/>
    <p:sldId id="304" r:id="rId4"/>
    <p:sldId id="306" r:id="rId5"/>
    <p:sldId id="319" r:id="rId6"/>
    <p:sldId id="324" r:id="rId7"/>
    <p:sldId id="349" r:id="rId8"/>
    <p:sldId id="367" r:id="rId9"/>
    <p:sldId id="350" r:id="rId10"/>
    <p:sldId id="351" r:id="rId11"/>
    <p:sldId id="320" r:id="rId12"/>
    <p:sldId id="310" r:id="rId13"/>
    <p:sldId id="347" r:id="rId14"/>
    <p:sldId id="316" r:id="rId15"/>
    <p:sldId id="346" r:id="rId16"/>
    <p:sldId id="342" r:id="rId17"/>
    <p:sldId id="345" r:id="rId18"/>
    <p:sldId id="358" r:id="rId19"/>
    <p:sldId id="368" r:id="rId20"/>
    <p:sldId id="369" r:id="rId21"/>
  </p:sldIdLst>
  <p:sldSz cx="9144000" cy="6858000" type="screen4x3"/>
  <p:notesSz cx="6735763" cy="9866313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99"/>
    <a:srgbClr val="FFFF6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284" autoAdjust="0"/>
  </p:normalViewPr>
  <p:slideViewPr>
    <p:cSldViewPr>
      <p:cViewPr varScale="1">
        <p:scale>
          <a:sx n="71" d="100"/>
          <a:sy n="71" d="100"/>
        </p:scale>
        <p:origin x="-93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3F67920-FBCA-4B59-9FD2-E61302EAE9A4}" type="datetimeFigureOut">
              <a:rPr lang="ja-JP" altLang="en-US"/>
              <a:pPr>
                <a:defRPr/>
              </a:pPr>
              <a:t>2012/3/23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 smtClean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DECF601-0C5B-486F-BE2E-12061CDE463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8385550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スライド イメージ プレースホルダー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ノート プレースホルダー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ja-JP" altLang="en-US" smtClean="0"/>
              <a:t>環境設定について説明すること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98721-7218-452B-AAB3-092B608A6D2D}" type="slidenum">
              <a:rPr lang="ja-JP" altLang="en-US" smtClean="0"/>
              <a:pPr>
                <a:defRPr/>
              </a:pPr>
              <a:t>2</a:t>
            </a:fld>
            <a:endParaRPr lang="ja-JP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スライド イメージ プレースホルダー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ノート プレースホルダー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ja-JP" altLang="en-US" smtClean="0"/>
              <a:t>現状の変換機能　→　新しい変換機能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09D32EA-E96E-4678-A251-AF0E67FA6FEE}" type="slidenum">
              <a:rPr lang="ja-JP" altLang="en-US" smtClean="0"/>
              <a:pPr>
                <a:defRPr/>
              </a:pPr>
              <a:t>3</a:t>
            </a:fld>
            <a:endParaRPr lang="ja-JP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ja-JP" altLang="en-US" smtClean="0"/>
              <a:t>従来は，トレースログを</a:t>
            </a:r>
            <a:r>
              <a:rPr lang="en-US" altLang="ja-JP" smtClean="0"/>
              <a:t>TLV</a:t>
            </a:r>
            <a:r>
              <a:rPr lang="ja-JP" altLang="en-US" smtClean="0"/>
              <a:t>内部で標準形式に変換していたことを説明</a:t>
            </a:r>
            <a:endParaRPr lang="en-US" altLang="ja-JP" smtClean="0"/>
          </a:p>
          <a:p>
            <a:endParaRPr lang="en-US" altLang="ja-JP" smtClean="0"/>
          </a:p>
          <a:p>
            <a:r>
              <a:rPr lang="ja-JP" altLang="en-US" smtClean="0"/>
              <a:t>従来</a:t>
            </a:r>
            <a:r>
              <a:rPr lang="en-US" altLang="ja-JP" smtClean="0"/>
              <a:t>TLV</a:t>
            </a:r>
            <a:r>
              <a:rPr lang="ja-JP" altLang="en-US" smtClean="0"/>
              <a:t>内部で標準形式へ変換</a:t>
            </a:r>
            <a:endParaRPr lang="en-US" altLang="ja-JP" smtClean="0"/>
          </a:p>
          <a:p>
            <a:endParaRPr lang="ja-JP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0" y="6534150"/>
          <a:ext cx="914400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1" name="Image" r:id="rId3" imgW="12190476" imgH="431594" progId="">
                  <p:embed/>
                </p:oleObj>
              </mc:Choice>
              <mc:Fallback>
                <p:oleObj name="Image" r:id="rId3" imgW="12190476" imgH="431594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6534150"/>
                        <a:ext cx="9144000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304800" y="836613"/>
            <a:ext cx="8496300" cy="0"/>
          </a:xfrm>
          <a:prstGeom prst="line">
            <a:avLst/>
          </a:prstGeom>
          <a:noFill/>
          <a:ln w="19050">
            <a:solidFill>
              <a:srgbClr val="A4DE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wrap="none" anchor="ctr"/>
          <a:lstStyle/>
          <a:p>
            <a:endParaRPr lang="ja-JP" alt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219575"/>
            <a:ext cx="6400800" cy="1419225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000"/>
            </a:lvl1pPr>
          </a:lstStyle>
          <a:p>
            <a:r>
              <a:rPr lang="ja-JP" altLang="en-US" smtClean="0"/>
              <a:t>マスタ サブタイトルの書式設定</a:t>
            </a:r>
            <a:endParaRPr lang="ja-JP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382000" y="6553200"/>
            <a:ext cx="7620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89E02E-BFE1-47D4-80EF-D51BD40905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2168525" y="6597650"/>
            <a:ext cx="4841875" cy="2603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quarter" idx="12"/>
          </p:nvPr>
        </p:nvSpPr>
        <p:spPr bwMode="auto">
          <a:xfrm>
            <a:off x="6629400" y="990600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defRPr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75457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54349D-84F5-46C2-8072-42A35DF0D2D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6130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48450" y="228600"/>
            <a:ext cx="2114550" cy="6248400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04800" y="228600"/>
            <a:ext cx="6191250" cy="6248400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6A7C71-34D5-44AE-A157-C3361E6DEDB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73626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320541-220C-464D-A33C-9CC39DE8AA6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34289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978D6-38FA-4417-837D-69AD936EBB8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41327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304800" y="990600"/>
            <a:ext cx="41529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10100" y="990600"/>
            <a:ext cx="41529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A97A02-E4E5-4132-9654-905E3258805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494999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450271-578D-4CA1-88C2-6B3397D3C3D4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136019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0CD1B9-A412-4F71-BA4E-9F08032CE7F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65837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F83C62-44A3-4635-9880-DB82B8FA219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49301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5DB4AE-70CF-4DAF-924F-9696386CF6E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2471208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ja-JP" altLang="en-US" noProof="0" smtClean="0"/>
              <a:t>アイコンをクリックして図を追加</a:t>
            </a:r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3FF364-B695-4A67-8DE2-B00852F6961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613796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6534150"/>
          <a:ext cx="914400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" name="Image" r:id="rId14" imgW="12190476" imgH="431594" progId="">
                  <p:embed/>
                </p:oleObj>
              </mc:Choice>
              <mc:Fallback>
                <p:oleObj name="Image" r:id="rId14" imgW="12190476" imgH="431594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6534150"/>
                        <a:ext cx="9144000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CC99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228600"/>
            <a:ext cx="845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990600"/>
            <a:ext cx="84582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05800" y="6553200"/>
            <a:ext cx="8350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defRPr sz="1400">
                <a:latin typeface="+mn-lt"/>
                <a:ea typeface="+mn-ea"/>
              </a:defRPr>
            </a:lvl1pPr>
          </a:lstStyle>
          <a:p>
            <a:pPr>
              <a:defRPr/>
            </a:pPr>
            <a:fld id="{68703C7B-5150-4E70-8B61-EB8AE797E695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  <p:sp>
        <p:nvSpPr>
          <p:cNvPr id="1030" name="Line 6"/>
          <p:cNvSpPr>
            <a:spLocks noChangeShapeType="1"/>
          </p:cNvSpPr>
          <p:nvPr/>
        </p:nvSpPr>
        <p:spPr bwMode="auto">
          <a:xfrm>
            <a:off x="304800" y="836613"/>
            <a:ext cx="8496300" cy="0"/>
          </a:xfrm>
          <a:prstGeom prst="line">
            <a:avLst/>
          </a:prstGeom>
          <a:noFill/>
          <a:ln w="19050">
            <a:solidFill>
              <a:srgbClr val="A4DE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wrap="none" anchor="ctr"/>
          <a:lstStyle/>
          <a:p>
            <a:endParaRPr lang="ja-JP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136775" y="6597650"/>
            <a:ext cx="48736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defRPr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MeiryoKe_PGothic" pitchFamily="50" charset="-128"/>
          <a:ea typeface="MeiryoKe_PGothic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MeiryoKe_PGothic" pitchFamily="50" charset="-128"/>
          <a:ea typeface="MeiryoKe_PGothic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MeiryoKe_PGothic" pitchFamily="50" charset="-128"/>
          <a:ea typeface="MeiryoKe_PGothic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MeiryoKe_PGothic" pitchFamily="50" charset="-128"/>
          <a:ea typeface="MeiryoKe_PGothic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MeiryoKe_PGothic" pitchFamily="50" charset="-128"/>
          <a:ea typeface="MeiryoKe_PGothic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MeiryoKe_PGothic" pitchFamily="50" charset="-128"/>
          <a:ea typeface="MeiryoKe_PGothic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MeiryoKe_PGothic" pitchFamily="50" charset="-128"/>
          <a:ea typeface="MeiryoKe_PGothic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MeiryoKe_PGothic" pitchFamily="50" charset="-128"/>
          <a:ea typeface="MeiryoKe_PGothic" pitchFamily="50" charset="-128"/>
        </a:defRPr>
      </a:lvl9pPr>
    </p:titleStyle>
    <p:bodyStyle>
      <a:lvl1pPr marL="180975" indent="-180975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v"/>
        <a:defRPr kumimoji="1" sz="2400">
          <a:solidFill>
            <a:schemeClr val="tx1"/>
          </a:solidFill>
          <a:latin typeface="+mn-lt"/>
          <a:ea typeface="+mn-ea"/>
          <a:cs typeface="+mn-cs"/>
        </a:defRPr>
      </a:lvl1pPr>
      <a:lvl2pPr marL="534988" indent="-174625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w"/>
        <a:defRPr kumimoji="1" sz="2200">
          <a:solidFill>
            <a:schemeClr val="tx1"/>
          </a:solidFill>
          <a:latin typeface="+mn-lt"/>
          <a:ea typeface="+mn-ea"/>
        </a:defRPr>
      </a:lvl2pPr>
      <a:lvl3pPr marL="896938" indent="-182563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▪"/>
        <a:defRPr kumimoji="1" sz="2000">
          <a:solidFill>
            <a:schemeClr val="tx1"/>
          </a:solidFill>
          <a:latin typeface="+mn-lt"/>
          <a:ea typeface="+mn-ea"/>
        </a:defRPr>
      </a:lvl3pPr>
      <a:lvl4pPr marL="1258888" indent="-182563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ú"/>
        <a:defRPr kumimoji="1">
          <a:solidFill>
            <a:schemeClr val="tx1"/>
          </a:solidFill>
          <a:latin typeface="+mn-lt"/>
          <a:ea typeface="+mn-ea"/>
        </a:defRPr>
      </a:lvl4pPr>
      <a:lvl5pPr marL="1612900" indent="-174625" algn="l" rtl="0" eaLnBrk="0" fontAlgn="base" hangingPunct="0">
        <a:spcBef>
          <a:spcPct val="20000"/>
        </a:spcBef>
        <a:spcAft>
          <a:spcPct val="0"/>
        </a:spcAft>
        <a:buFont typeface="MeiryoKe_PGothic" pitchFamily="50" charset="-128"/>
        <a:buChar char="‣"/>
        <a:defRPr kumimoji="1" sz="1600">
          <a:solidFill>
            <a:schemeClr val="tx1"/>
          </a:solidFill>
          <a:latin typeface="+mn-lt"/>
          <a:ea typeface="+mn-ea"/>
        </a:defRPr>
      </a:lvl5pPr>
      <a:lvl6pPr marL="2070100" indent="-174625" algn="l" rtl="0" eaLnBrk="1" fontAlgn="base" hangingPunct="1">
        <a:spcBef>
          <a:spcPct val="20000"/>
        </a:spcBef>
        <a:spcAft>
          <a:spcPct val="0"/>
        </a:spcAft>
        <a:buFont typeface="MeiryoKe_PGothic" pitchFamily="50" charset="-128"/>
        <a:buChar char="‣"/>
        <a:defRPr kumimoji="1" sz="1600">
          <a:solidFill>
            <a:schemeClr val="tx1"/>
          </a:solidFill>
          <a:latin typeface="+mn-lt"/>
          <a:ea typeface="+mn-ea"/>
        </a:defRPr>
      </a:lvl6pPr>
      <a:lvl7pPr marL="2527300" indent="-174625" algn="l" rtl="0" eaLnBrk="1" fontAlgn="base" hangingPunct="1">
        <a:spcBef>
          <a:spcPct val="20000"/>
        </a:spcBef>
        <a:spcAft>
          <a:spcPct val="0"/>
        </a:spcAft>
        <a:buFont typeface="MeiryoKe_PGothic" pitchFamily="50" charset="-128"/>
        <a:buChar char="‣"/>
        <a:defRPr kumimoji="1" sz="1600">
          <a:solidFill>
            <a:schemeClr val="tx1"/>
          </a:solidFill>
          <a:latin typeface="+mn-lt"/>
          <a:ea typeface="+mn-ea"/>
        </a:defRPr>
      </a:lvl7pPr>
      <a:lvl8pPr marL="2984500" indent="-174625" algn="l" rtl="0" eaLnBrk="1" fontAlgn="base" hangingPunct="1">
        <a:spcBef>
          <a:spcPct val="20000"/>
        </a:spcBef>
        <a:spcAft>
          <a:spcPct val="0"/>
        </a:spcAft>
        <a:buFont typeface="MeiryoKe_PGothic" pitchFamily="50" charset="-128"/>
        <a:buChar char="‣"/>
        <a:defRPr kumimoji="1" sz="1600">
          <a:solidFill>
            <a:schemeClr val="tx1"/>
          </a:solidFill>
          <a:latin typeface="+mn-lt"/>
          <a:ea typeface="+mn-ea"/>
        </a:defRPr>
      </a:lvl8pPr>
      <a:lvl9pPr marL="3441700" indent="-174625" algn="l" rtl="0" eaLnBrk="1" fontAlgn="base" hangingPunct="1">
        <a:spcBef>
          <a:spcPct val="20000"/>
        </a:spcBef>
        <a:spcAft>
          <a:spcPct val="0"/>
        </a:spcAft>
        <a:buFont typeface="MeiryoKe_PGothic" pitchFamily="50" charset="-128"/>
        <a:buChar char="‣"/>
        <a:defRPr kumimoji="1"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rubyforge.org/frs/?group_id=953&amp;release_id=38578" TargetMode="External"/><Relationship Id="rId2" Type="http://schemas.openxmlformats.org/officeDocument/2006/relationships/hyperlink" Target="http://rubyforge.org/frs/?group_id=167&amp;release_id=28426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.png"/><Relationship Id="rId4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ja-JP" smtClean="0"/>
              <a:t>TLV</a:t>
            </a:r>
            <a:r>
              <a:rPr lang="ja-JP" altLang="en-US" smtClean="0"/>
              <a:t>の標準形式変換の外部プロセス化機能</a:t>
            </a:r>
            <a:r>
              <a:rPr lang="en-US" altLang="ja-JP" smtClean="0"/>
              <a:t/>
            </a:r>
            <a:br>
              <a:rPr lang="en-US" altLang="ja-JP" smtClean="0"/>
            </a:br>
            <a:r>
              <a:rPr lang="ja-JP" altLang="en-US" smtClean="0"/>
              <a:t>マニュアル</a:t>
            </a:r>
          </a:p>
        </p:txBody>
      </p:sp>
      <p:sp>
        <p:nvSpPr>
          <p:cNvPr id="3075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ja-JP" altLang="en-US" dirty="0" smtClean="0"/>
              <a:t>名古屋大学</a:t>
            </a: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326B61-86AB-4F50-AD95-C6A95933DA90}" type="slidenum">
              <a:rPr lang="ja-JP" altLang="en-US" smtClean="0"/>
              <a:pPr>
                <a:defRPr/>
              </a:pPr>
              <a:t>1</a:t>
            </a:fld>
            <a:endParaRPr lang="ja-JP" altLang="en-US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5580063" y="908050"/>
            <a:ext cx="3270250" cy="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ＭＳ ゴシック" pitchFamily="49" charset="-128"/>
              </a:defRPr>
            </a:lvl1pPr>
            <a:lvl2pPr marL="742950" indent="-285750"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ＭＳ ゴシック" pitchFamily="49" charset="-128"/>
              </a:defRPr>
            </a:lvl2pPr>
            <a:lvl3pPr marL="1143000" indent="-228600"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ＭＳ ゴシック" pitchFamily="49" charset="-128"/>
              </a:defRPr>
            </a:lvl3pPr>
            <a:lvl4pPr marL="1600200" indent="-228600"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ＭＳ ゴシック" pitchFamily="49" charset="-128"/>
              </a:defRPr>
            </a:lvl4pPr>
            <a:lvl5pPr marL="2057400" indent="-228600" eaLnBrk="0" hangingPunct="0">
              <a:defRPr kumimoji="1" sz="2000">
                <a:solidFill>
                  <a:schemeClr val="tx1"/>
                </a:solidFill>
                <a:latin typeface="Times New Roman" pitchFamily="18" charset="0"/>
                <a:ea typeface="ＭＳ ゴシック" pitchFamily="49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ＭＳ ゴシック" pitchFamily="49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ＭＳ ゴシック" pitchFamily="49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ＭＳ ゴシック" pitchFamily="49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Times New Roman" pitchFamily="18" charset="0"/>
                <a:ea typeface="ＭＳ ゴシック" pitchFamily="49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ja-JP" altLang="en-US" sz="1600" dirty="0">
                <a:latin typeface="ＭＳ ゴシック" pitchFamily="49" charset="-128"/>
              </a:rPr>
              <a:t>最終更新日 </a:t>
            </a:r>
            <a:r>
              <a:rPr lang="en-US" altLang="ja-JP" sz="1600">
                <a:latin typeface="ＭＳ ゴシック" pitchFamily="49" charset="-128"/>
              </a:rPr>
              <a:t>: </a:t>
            </a:r>
            <a:r>
              <a:rPr lang="en-US" altLang="ja-JP" sz="1600" smtClean="0">
                <a:latin typeface="ＭＳ ゴシック" pitchFamily="49" charset="-128"/>
              </a:rPr>
              <a:t>2012/03/23</a:t>
            </a:r>
            <a:endParaRPr lang="ja-JP" altLang="en-US" sz="1600" dirty="0">
              <a:latin typeface="ＭＳ ゴシック" pitchFamily="49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ja-JP" altLang="en-US" dirty="0" smtClean="0"/>
              <a:t>利用の実例２．ファイルの読み込み</a:t>
            </a:r>
            <a:endParaRPr lang="ja-JP" altLang="en-US" dirty="0"/>
          </a:p>
        </p:txBody>
      </p:sp>
      <p:sp>
        <p:nvSpPr>
          <p:cNvPr id="14339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 smtClean="0"/>
              <a:t>標準形式トレースログと</a:t>
            </a:r>
            <a:r>
              <a:rPr lang="en-US" altLang="ja-JP" dirty="0" smtClean="0"/>
              <a:t>2.</a:t>
            </a:r>
            <a:r>
              <a:rPr lang="ja-JP" altLang="en-US" dirty="0" smtClean="0"/>
              <a:t>で作成したリソースファイルを読み込みます．</a:t>
            </a:r>
            <a:endParaRPr lang="en-US" altLang="ja-JP" dirty="0" smtClean="0"/>
          </a:p>
          <a:p>
            <a:pPr lvl="1"/>
            <a:endParaRPr lang="ja-JP" altLang="en-US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84EEAE-9DA9-4398-96D3-4A1A9D550C07}" type="slidenum">
              <a:rPr lang="ja-JP" altLang="en-US" smtClean="0"/>
              <a:pPr>
                <a:defRPr/>
              </a:pPr>
              <a:t>10</a:t>
            </a:fld>
            <a:endParaRPr lang="ja-JP" altLang="en-US"/>
          </a:p>
        </p:txBody>
      </p:sp>
      <p:pic>
        <p:nvPicPr>
          <p:cNvPr id="1434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916113"/>
            <a:ext cx="6192837" cy="467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42" name="角丸四角形吹き出し 7"/>
          <p:cNvSpPr>
            <a:spLocks noChangeArrowheads="1"/>
          </p:cNvSpPr>
          <p:nvPr/>
        </p:nvSpPr>
        <p:spPr bwMode="auto">
          <a:xfrm>
            <a:off x="4932363" y="1557338"/>
            <a:ext cx="4032250" cy="1511300"/>
          </a:xfrm>
          <a:prstGeom prst="wedgeRoundRectCallout">
            <a:avLst>
              <a:gd name="adj1" fmla="val -36838"/>
              <a:gd name="adj2" fmla="val 63144"/>
              <a:gd name="adj3" fmla="val 16667"/>
            </a:avLst>
          </a:prstGeom>
          <a:solidFill>
            <a:srgbClr val="FFFF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/>
          <a:lstStyle/>
          <a:p>
            <a:r>
              <a:rPr lang="ja-JP" altLang="en-US" sz="2000" dirty="0">
                <a:solidFill>
                  <a:srgbClr val="FF0000"/>
                </a:solidFill>
              </a:rPr>
              <a:t>リソースファイル：</a:t>
            </a:r>
            <a:br>
              <a:rPr lang="ja-JP" altLang="en-US" sz="2000" dirty="0">
                <a:solidFill>
                  <a:srgbClr val="FF0000"/>
                </a:solidFill>
              </a:rPr>
            </a:br>
            <a:r>
              <a:rPr lang="en-US" altLang="ja-JP" sz="2000" dirty="0" smtClean="0">
                <a:solidFill>
                  <a:srgbClr val="FF0000"/>
                </a:solidFill>
              </a:rPr>
              <a:t>asp_short_standard_format.res</a:t>
            </a:r>
            <a:endParaRPr lang="en-US" altLang="ja-JP" sz="2000" dirty="0">
              <a:solidFill>
                <a:srgbClr val="FF0000"/>
              </a:solidFill>
            </a:endParaRPr>
          </a:p>
          <a:p>
            <a:r>
              <a:rPr lang="ja-JP" altLang="en-US" sz="2000" dirty="0">
                <a:solidFill>
                  <a:srgbClr val="FF0000"/>
                </a:solidFill>
              </a:rPr>
              <a:t>トレースログファイル：</a:t>
            </a:r>
            <a:br>
              <a:rPr lang="ja-JP" altLang="en-US" sz="2000" dirty="0">
                <a:solidFill>
                  <a:srgbClr val="FF0000"/>
                </a:solidFill>
              </a:rPr>
            </a:br>
            <a:r>
              <a:rPr lang="en-US" altLang="ja-JP" sz="2000" dirty="0" smtClean="0">
                <a:solidFill>
                  <a:srgbClr val="FF0000"/>
                </a:solidFill>
              </a:rPr>
              <a:t>asp_short_standard_format.log</a:t>
            </a:r>
            <a:endParaRPr lang="ja-JP" alt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41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タイトル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 smtClean="0"/>
              <a:t>スクリプト拡張機能を用いた外部変換</a:t>
            </a:r>
          </a:p>
        </p:txBody>
      </p:sp>
      <p:sp>
        <p:nvSpPr>
          <p:cNvPr id="15363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ja-JP" altLang="en-US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092CF47-0949-4402-A60A-A910BD2EA2C0}" type="slidenum">
              <a:rPr lang="ja-JP" altLang="en-US" smtClean="0"/>
              <a:pPr>
                <a:defRPr/>
              </a:pPr>
              <a:t>11</a:t>
            </a:fld>
            <a:endParaRPr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1">
              <a:defRPr/>
            </a:pPr>
            <a:r>
              <a:rPr lang="ja-JP" altLang="en-US" dirty="0" smtClean="0"/>
              <a:t>概要：スクリプト</a:t>
            </a:r>
            <a:r>
              <a:rPr lang="ja-JP" altLang="en-US" dirty="0"/>
              <a:t>拡張機能を用いた外部</a:t>
            </a:r>
            <a:r>
              <a:rPr lang="ja-JP" altLang="en-US" dirty="0" smtClean="0"/>
              <a:t>変換</a:t>
            </a:r>
            <a:endParaRPr lang="ja-JP" altLang="en-US" dirty="0"/>
          </a:p>
        </p:txBody>
      </p:sp>
      <p:sp>
        <p:nvSpPr>
          <p:cNvPr id="16387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04800" y="990600"/>
            <a:ext cx="8659688" cy="5486400"/>
          </a:xfrm>
        </p:spPr>
        <p:txBody>
          <a:bodyPr/>
          <a:lstStyle/>
          <a:p>
            <a:r>
              <a:rPr lang="ja-JP" altLang="en-US" sz="2200" dirty="0" smtClean="0"/>
              <a:t>スクリプト拡張機能を用いて外部変換を行うことで，変換速度の向上を実現</a:t>
            </a:r>
            <a:endParaRPr lang="en-US" altLang="ja-JP" sz="2200" dirty="0" smtClean="0"/>
          </a:p>
          <a:p>
            <a:pPr lvl="1"/>
            <a:r>
              <a:rPr lang="en-US" altLang="ja-JP" dirty="0" smtClean="0"/>
              <a:t>TLV</a:t>
            </a:r>
            <a:r>
              <a:rPr lang="ja-JP" altLang="en-US" dirty="0" smtClean="0"/>
              <a:t>から外部のプログラムを呼び出して，外部で変換処理を行うことができる．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TLV</a:t>
            </a:r>
            <a:r>
              <a:rPr lang="ja-JP" altLang="en-US" dirty="0" smtClean="0"/>
              <a:t>パッケージ付属のサンプル</a:t>
            </a:r>
            <a:endParaRPr lang="en-US" altLang="ja-JP" dirty="0" smtClean="0"/>
          </a:p>
          <a:p>
            <a:pPr lvl="2"/>
            <a:r>
              <a:rPr lang="en-US" altLang="ja-JP" sz="2200" dirty="0" smtClean="0"/>
              <a:t>TLV</a:t>
            </a:r>
            <a:r>
              <a:rPr lang="ja-JP" altLang="en-US" sz="2200" dirty="0" smtClean="0"/>
              <a:t>内部の変換を行わず，外部で</a:t>
            </a:r>
            <a:r>
              <a:rPr lang="en-US" altLang="ja-JP" sz="2200" dirty="0"/>
              <a:t>R</a:t>
            </a:r>
            <a:r>
              <a:rPr lang="en-US" altLang="ja-JP" sz="2200" dirty="0" smtClean="0"/>
              <a:t>uby</a:t>
            </a:r>
            <a:r>
              <a:rPr lang="ja-JP" altLang="en-US" sz="2200" dirty="0" smtClean="0"/>
              <a:t>スクリプト等を用いて変換</a:t>
            </a:r>
            <a:endParaRPr lang="en-US" altLang="ja-JP" sz="2200" dirty="0" smtClean="0"/>
          </a:p>
          <a:p>
            <a:pPr lvl="3"/>
            <a:r>
              <a:rPr lang="ja-JP" altLang="en-US" sz="2200" dirty="0" smtClean="0"/>
              <a:t>現在，</a:t>
            </a:r>
            <a:r>
              <a:rPr lang="en-US" altLang="ja-JP" sz="2200" dirty="0" smtClean="0"/>
              <a:t>asp</a:t>
            </a:r>
            <a:r>
              <a:rPr lang="ja-JP" altLang="en-US" sz="2200" dirty="0" smtClean="0"/>
              <a:t>と</a:t>
            </a:r>
            <a:r>
              <a:rPr lang="en-US" altLang="ja-JP" sz="2200" dirty="0" err="1" smtClean="0"/>
              <a:t>fmp</a:t>
            </a:r>
            <a:r>
              <a:rPr lang="ja-JP" altLang="en-US" sz="2200" dirty="0" smtClean="0"/>
              <a:t>用の</a:t>
            </a:r>
            <a:r>
              <a:rPr lang="en-US" altLang="ja-JP" sz="2200" dirty="0" smtClean="0"/>
              <a:t>Ruby</a:t>
            </a:r>
            <a:r>
              <a:rPr lang="ja-JP" altLang="en-US" sz="2200" dirty="0" smtClean="0"/>
              <a:t>スクリプトを用意</a:t>
            </a:r>
            <a:endParaRPr lang="en-US" altLang="ja-JP" sz="2200" dirty="0" smtClean="0"/>
          </a:p>
          <a:p>
            <a:pPr lvl="1"/>
            <a:endParaRPr lang="ja-JP" altLang="en-US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>
          <a:xfrm>
            <a:off x="7729538" y="6796088"/>
            <a:ext cx="835025" cy="304800"/>
          </a:xfrm>
        </p:spPr>
        <p:txBody>
          <a:bodyPr/>
          <a:lstStyle/>
          <a:p>
            <a:pPr>
              <a:defRPr/>
            </a:pPr>
            <a:fld id="{94500585-DD1B-4084-96EB-28264AC0549B}" type="slidenum">
              <a:rPr lang="ja-JP" altLang="en-US" smtClean="0"/>
              <a:pPr>
                <a:defRPr/>
              </a:pPr>
              <a:t>12</a:t>
            </a:fld>
            <a:endParaRPr lang="ja-JP" altLang="en-US"/>
          </a:p>
        </p:txBody>
      </p:sp>
      <p:sp>
        <p:nvSpPr>
          <p:cNvPr id="16389" name="AutoShape 23"/>
          <p:cNvSpPr>
            <a:spLocks noChangeArrowheads="1"/>
          </p:cNvSpPr>
          <p:nvPr/>
        </p:nvSpPr>
        <p:spPr bwMode="auto">
          <a:xfrm>
            <a:off x="682625" y="3920256"/>
            <a:ext cx="1441450" cy="506413"/>
          </a:xfrm>
          <a:prstGeom prst="roundRect">
            <a:avLst>
              <a:gd name="adj" fmla="val 23472"/>
            </a:avLst>
          </a:prstGeom>
          <a:solidFill>
            <a:srgbClr val="99CCFF"/>
          </a:solidFill>
          <a:ln w="25400" algn="ctr">
            <a:solidFill>
              <a:srgbClr val="0000FF"/>
            </a:solidFill>
            <a:round/>
            <a:headEnd/>
            <a:tailEnd/>
          </a:ln>
        </p:spPr>
        <p:txBody>
          <a:bodyPr lIns="54000" tIns="46800" rIns="54000" bIns="46800" anchor="ctr"/>
          <a:lstStyle/>
          <a:p>
            <a:r>
              <a:rPr lang="ja-JP" altLang="en-US" sz="1600">
                <a:latin typeface="MeiryoKe_Console"/>
                <a:ea typeface="MeiryoKe_Console"/>
                <a:cs typeface="MeiryoKe_Console"/>
              </a:rPr>
              <a:t>リソース</a:t>
            </a:r>
            <a:br>
              <a:rPr lang="ja-JP" altLang="en-US" sz="1600">
                <a:latin typeface="MeiryoKe_Console"/>
                <a:ea typeface="MeiryoKe_Console"/>
                <a:cs typeface="MeiryoKe_Console"/>
              </a:rPr>
            </a:br>
            <a:r>
              <a:rPr lang="ja-JP" altLang="en-US" sz="1600">
                <a:latin typeface="MeiryoKe_Console"/>
                <a:ea typeface="MeiryoKe_Console"/>
                <a:cs typeface="MeiryoKe_Console"/>
              </a:rPr>
              <a:t>ファイル</a:t>
            </a:r>
          </a:p>
        </p:txBody>
      </p:sp>
      <p:sp>
        <p:nvSpPr>
          <p:cNvPr id="16390" name="AutoShape 10"/>
          <p:cNvSpPr>
            <a:spLocks noChangeArrowheads="1"/>
          </p:cNvSpPr>
          <p:nvPr/>
        </p:nvSpPr>
        <p:spPr bwMode="auto">
          <a:xfrm rot="1085782">
            <a:off x="2266950" y="3991694"/>
            <a:ext cx="360363" cy="427037"/>
          </a:xfrm>
          <a:prstGeom prst="rightArrow">
            <a:avLst>
              <a:gd name="adj1" fmla="val 46194"/>
              <a:gd name="adj2" fmla="val 52620"/>
            </a:avLst>
          </a:prstGeom>
          <a:solidFill>
            <a:srgbClr val="99CCFF"/>
          </a:solidFill>
          <a:ln w="190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ja-JP" altLang="ja-JP" sz="1200">
              <a:solidFill>
                <a:schemeClr val="bg1"/>
              </a:solidFill>
              <a:latin typeface="MeiryoKe_PGothic" pitchFamily="50" charset="-128"/>
            </a:endParaRPr>
          </a:p>
        </p:txBody>
      </p:sp>
      <p:sp>
        <p:nvSpPr>
          <p:cNvPr id="16391" name="AutoShape 23"/>
          <p:cNvSpPr>
            <a:spLocks noChangeArrowheads="1"/>
          </p:cNvSpPr>
          <p:nvPr/>
        </p:nvSpPr>
        <p:spPr bwMode="auto">
          <a:xfrm>
            <a:off x="611188" y="4640981"/>
            <a:ext cx="1512887" cy="506413"/>
          </a:xfrm>
          <a:prstGeom prst="roundRect">
            <a:avLst>
              <a:gd name="adj" fmla="val 23472"/>
            </a:avLst>
          </a:prstGeom>
          <a:solidFill>
            <a:srgbClr val="CCFFCC"/>
          </a:solidFill>
          <a:ln w="25400" algn="ctr">
            <a:solidFill>
              <a:srgbClr val="339966"/>
            </a:solidFill>
            <a:round/>
            <a:headEnd/>
            <a:tailEnd/>
          </a:ln>
        </p:spPr>
        <p:txBody>
          <a:bodyPr lIns="54000" tIns="46800" rIns="54000" bIns="46800" anchor="ctr"/>
          <a:lstStyle/>
          <a:p>
            <a:r>
              <a:rPr lang="ja-JP" altLang="en-US" sz="1600">
                <a:latin typeface="MeiryoKe_Console"/>
                <a:ea typeface="MeiryoKe_Console"/>
                <a:cs typeface="MeiryoKe_Console"/>
              </a:rPr>
              <a:t>トレースログ</a:t>
            </a:r>
            <a:br>
              <a:rPr lang="ja-JP" altLang="en-US" sz="1600">
                <a:latin typeface="MeiryoKe_Console"/>
                <a:ea typeface="MeiryoKe_Console"/>
                <a:cs typeface="MeiryoKe_Console"/>
              </a:rPr>
            </a:br>
            <a:r>
              <a:rPr lang="ja-JP" altLang="en-US" sz="1600">
                <a:latin typeface="MeiryoKe_Console"/>
                <a:ea typeface="MeiryoKe_Console"/>
                <a:cs typeface="MeiryoKe_Console"/>
              </a:rPr>
              <a:t>ファイル</a:t>
            </a:r>
          </a:p>
        </p:txBody>
      </p:sp>
      <p:sp>
        <p:nvSpPr>
          <p:cNvPr id="16392" name="AutoShape 10"/>
          <p:cNvSpPr>
            <a:spLocks noChangeArrowheads="1"/>
          </p:cNvSpPr>
          <p:nvPr/>
        </p:nvSpPr>
        <p:spPr bwMode="auto">
          <a:xfrm rot="20292155">
            <a:off x="2266950" y="4496519"/>
            <a:ext cx="360363" cy="427037"/>
          </a:xfrm>
          <a:prstGeom prst="rightArrow">
            <a:avLst>
              <a:gd name="adj1" fmla="val 46194"/>
              <a:gd name="adj2" fmla="val 52620"/>
            </a:avLst>
          </a:prstGeom>
          <a:solidFill>
            <a:srgbClr val="CCFFCC"/>
          </a:solidFill>
          <a:ln w="19050" algn="ctr">
            <a:solidFill>
              <a:srgbClr val="339966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ja-JP" altLang="ja-JP" sz="1200">
              <a:solidFill>
                <a:schemeClr val="bg1"/>
              </a:solidFill>
              <a:latin typeface="MeiryoKe_PGothic" pitchFamily="50" charset="-128"/>
            </a:endParaRPr>
          </a:p>
        </p:txBody>
      </p:sp>
      <p:grpSp>
        <p:nvGrpSpPr>
          <p:cNvPr id="16393" name="Group 49"/>
          <p:cNvGrpSpPr>
            <a:grpSpLocks/>
          </p:cNvGrpSpPr>
          <p:nvPr/>
        </p:nvGrpSpPr>
        <p:grpSpPr bwMode="auto">
          <a:xfrm>
            <a:off x="2771775" y="3775794"/>
            <a:ext cx="2663825" cy="1152525"/>
            <a:chOff x="1973" y="2839"/>
            <a:chExt cx="1678" cy="726"/>
          </a:xfrm>
        </p:grpSpPr>
        <p:sp>
          <p:nvSpPr>
            <p:cNvPr id="16403" name="AutoShape 2"/>
            <p:cNvSpPr>
              <a:spLocks noChangeArrowheads="1"/>
            </p:cNvSpPr>
            <p:nvPr/>
          </p:nvSpPr>
          <p:spPr bwMode="auto">
            <a:xfrm>
              <a:off x="1973" y="2839"/>
              <a:ext cx="1678" cy="726"/>
            </a:xfrm>
            <a:prstGeom prst="roundRect">
              <a:avLst>
                <a:gd name="adj" fmla="val 8940"/>
              </a:avLst>
            </a:prstGeom>
            <a:solidFill>
              <a:srgbClr val="FFCC99"/>
            </a:solidFill>
            <a:ln w="19050" algn="ctr">
              <a:solidFill>
                <a:srgbClr val="FF990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lIns="90000" tIns="0" rIns="90000" bIns="10800" anchor="b"/>
            <a:lstStyle/>
            <a:p>
              <a:pPr algn="r"/>
              <a:r>
                <a:rPr lang="en-US" altLang="ja-JP" sz="4000">
                  <a:solidFill>
                    <a:srgbClr val="FF0000"/>
                  </a:solidFill>
                  <a:latin typeface="MeiryoKe_PGothic" pitchFamily="50" charset="-128"/>
                </a:rPr>
                <a:t>TLV</a:t>
              </a:r>
            </a:p>
          </p:txBody>
        </p:sp>
        <p:sp>
          <p:nvSpPr>
            <p:cNvPr id="16404" name="AutoShape 23"/>
            <p:cNvSpPr>
              <a:spLocks noChangeArrowheads="1"/>
            </p:cNvSpPr>
            <p:nvPr/>
          </p:nvSpPr>
          <p:spPr bwMode="auto">
            <a:xfrm>
              <a:off x="2382" y="2885"/>
              <a:ext cx="543" cy="635"/>
            </a:xfrm>
            <a:prstGeom prst="roundRect">
              <a:avLst>
                <a:gd name="adj" fmla="val 23472"/>
              </a:avLst>
            </a:prstGeom>
            <a:solidFill>
              <a:schemeClr val="tx1"/>
            </a:solidFill>
            <a:ln w="38100" algn="ctr">
              <a:solidFill>
                <a:schemeClr val="tx2"/>
              </a:solidFill>
              <a:round/>
              <a:headEnd/>
              <a:tailEnd/>
            </a:ln>
          </p:spPr>
          <p:txBody>
            <a:bodyPr lIns="54000" tIns="46800" rIns="54000" bIns="46800" anchor="ctr"/>
            <a:lstStyle/>
            <a:p>
              <a:r>
                <a:rPr lang="ja-JP" altLang="en-US" sz="1600">
                  <a:solidFill>
                    <a:schemeClr val="bg1"/>
                  </a:solidFill>
                  <a:latin typeface="MeiryoKe_Console"/>
                  <a:ea typeface="MeiryoKe_Console"/>
                  <a:cs typeface="MeiryoKe_Console"/>
                </a:rPr>
                <a:t>図形</a:t>
              </a:r>
              <a:br>
                <a:rPr lang="ja-JP" altLang="en-US" sz="1600">
                  <a:solidFill>
                    <a:schemeClr val="bg1"/>
                  </a:solidFill>
                  <a:latin typeface="MeiryoKe_Console"/>
                  <a:ea typeface="MeiryoKe_Console"/>
                  <a:cs typeface="MeiryoKe_Console"/>
                </a:rPr>
              </a:br>
              <a:r>
                <a:rPr lang="ja-JP" altLang="en-US" sz="1600">
                  <a:solidFill>
                    <a:schemeClr val="bg1"/>
                  </a:solidFill>
                  <a:latin typeface="MeiryoKe_Console"/>
                  <a:ea typeface="MeiryoKe_Console"/>
                  <a:cs typeface="MeiryoKe_Console"/>
                </a:rPr>
                <a:t>データ</a:t>
              </a:r>
              <a:br>
                <a:rPr lang="ja-JP" altLang="en-US" sz="1600">
                  <a:solidFill>
                    <a:schemeClr val="bg1"/>
                  </a:solidFill>
                  <a:latin typeface="MeiryoKe_Console"/>
                  <a:ea typeface="MeiryoKe_Console"/>
                  <a:cs typeface="MeiryoKe_Console"/>
                </a:rPr>
              </a:br>
              <a:r>
                <a:rPr lang="ja-JP" altLang="en-US" sz="1600">
                  <a:solidFill>
                    <a:schemeClr val="bg1"/>
                  </a:solidFill>
                  <a:latin typeface="MeiryoKe_Console"/>
                  <a:ea typeface="MeiryoKe_Console"/>
                  <a:cs typeface="MeiryoKe_Console"/>
                </a:rPr>
                <a:t>生成</a:t>
              </a:r>
            </a:p>
          </p:txBody>
        </p:sp>
        <p:sp>
          <p:nvSpPr>
            <p:cNvPr id="16405" name="AutoShape 28"/>
            <p:cNvSpPr>
              <a:spLocks noChangeArrowheads="1"/>
            </p:cNvSpPr>
            <p:nvPr/>
          </p:nvSpPr>
          <p:spPr bwMode="auto">
            <a:xfrm>
              <a:off x="3016" y="2886"/>
              <a:ext cx="590" cy="316"/>
            </a:xfrm>
            <a:prstGeom prst="rightArrow">
              <a:avLst>
                <a:gd name="adj1" fmla="val 49167"/>
                <a:gd name="adj2" fmla="val 71598"/>
              </a:avLst>
            </a:prstGeom>
            <a:gradFill rotWithShape="1">
              <a:gsLst>
                <a:gs pos="0">
                  <a:srgbClr val="FF0000">
                    <a:alpha val="67998"/>
                  </a:srgbClr>
                </a:gs>
                <a:gs pos="100000">
                  <a:srgbClr val="FF00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lIns="90000" tIns="46800" rIns="90000" bIns="46800" anchor="ctr"/>
            <a:lstStyle/>
            <a:p>
              <a:endParaRPr lang="ja-JP" altLang="ja-JP">
                <a:solidFill>
                  <a:schemeClr val="bg1"/>
                </a:solidFill>
                <a:latin typeface="MeiryoKe_Console"/>
                <a:ea typeface="MeiryoKe_Console"/>
                <a:cs typeface="MeiryoKe_Console"/>
              </a:endParaRPr>
            </a:p>
          </p:txBody>
        </p:sp>
      </p:grpSp>
      <p:sp>
        <p:nvSpPr>
          <p:cNvPr id="16394" name="AutoShape 22"/>
          <p:cNvSpPr>
            <a:spLocks noChangeArrowheads="1"/>
          </p:cNvSpPr>
          <p:nvPr/>
        </p:nvSpPr>
        <p:spPr bwMode="auto">
          <a:xfrm>
            <a:off x="2339975" y="5433144"/>
            <a:ext cx="2159000" cy="6477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38100" algn="ctr">
            <a:solidFill>
              <a:schemeClr val="tx2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r"/>
            <a:r>
              <a:rPr lang="ja-JP" altLang="en-US" sz="1600">
                <a:solidFill>
                  <a:srgbClr val="FF0000"/>
                </a:solidFill>
                <a:latin typeface="MeiryoKe_Console"/>
                <a:ea typeface="MeiryoKe_Console"/>
                <a:cs typeface="MeiryoKe_Console"/>
              </a:rPr>
              <a:t>標準</a:t>
            </a:r>
            <a:br>
              <a:rPr lang="ja-JP" altLang="en-US" sz="1600">
                <a:solidFill>
                  <a:srgbClr val="FF0000"/>
                </a:solidFill>
                <a:latin typeface="MeiryoKe_Console"/>
                <a:ea typeface="MeiryoKe_Console"/>
                <a:cs typeface="MeiryoKe_Console"/>
              </a:rPr>
            </a:br>
            <a:r>
              <a:rPr lang="ja-JP" altLang="en-US" sz="1600">
                <a:solidFill>
                  <a:srgbClr val="FF0000"/>
                </a:solidFill>
                <a:latin typeface="MeiryoKe_Console"/>
                <a:ea typeface="MeiryoKe_Console"/>
                <a:cs typeface="MeiryoKe_Console"/>
              </a:rPr>
              <a:t>変換</a:t>
            </a:r>
          </a:p>
        </p:txBody>
      </p:sp>
      <p:sp>
        <p:nvSpPr>
          <p:cNvPr id="16395" name="AutoShape 19"/>
          <p:cNvSpPr>
            <a:spLocks noChangeAspect="1" noChangeArrowheads="1"/>
          </p:cNvSpPr>
          <p:nvPr/>
        </p:nvSpPr>
        <p:spPr bwMode="auto">
          <a:xfrm rot="16200000">
            <a:off x="3125787" y="4994994"/>
            <a:ext cx="360363" cy="369888"/>
          </a:xfrm>
          <a:prstGeom prst="rightArrow">
            <a:avLst>
              <a:gd name="adj1" fmla="val 43472"/>
              <a:gd name="adj2" fmla="val 48347"/>
            </a:avLst>
          </a:prstGeom>
          <a:solidFill>
            <a:srgbClr val="00FF00"/>
          </a:solidFill>
          <a:ln w="25400">
            <a:solidFill>
              <a:srgbClr val="339966"/>
            </a:solidFill>
            <a:miter lim="800000"/>
            <a:headEnd/>
            <a:tailEnd/>
          </a:ln>
        </p:spPr>
        <p:txBody>
          <a:bodyPr rot="10800000" wrap="none" lIns="90000" tIns="46800" rIns="90000" bIns="46800" anchor="ctr"/>
          <a:lstStyle/>
          <a:p>
            <a:endParaRPr lang="ja-JP" altLang="en-US" sz="2400">
              <a:ea typeface="ＭＳ ゴシック" pitchFamily="49" charset="-128"/>
            </a:endParaRPr>
          </a:p>
        </p:txBody>
      </p:sp>
      <p:sp>
        <p:nvSpPr>
          <p:cNvPr id="16396" name="AutoShape 17"/>
          <p:cNvSpPr>
            <a:spLocks noChangeAspect="1" noChangeArrowheads="1"/>
          </p:cNvSpPr>
          <p:nvPr/>
        </p:nvSpPr>
        <p:spPr bwMode="auto">
          <a:xfrm rot="5400000">
            <a:off x="2703512" y="4994994"/>
            <a:ext cx="360363" cy="369888"/>
          </a:xfrm>
          <a:prstGeom prst="rightArrow">
            <a:avLst>
              <a:gd name="adj1" fmla="val 43472"/>
              <a:gd name="adj2" fmla="val 48347"/>
            </a:avLst>
          </a:prstGeom>
          <a:solidFill>
            <a:srgbClr val="00FF00"/>
          </a:solidFill>
          <a:ln w="25400">
            <a:solidFill>
              <a:srgbClr val="339966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ja-JP" altLang="en-US" sz="2400">
              <a:ea typeface="ＭＳ ゴシック" pitchFamily="49" charset="-128"/>
            </a:endParaRPr>
          </a:p>
        </p:txBody>
      </p:sp>
      <p:sp>
        <p:nvSpPr>
          <p:cNvPr id="16397" name="AutoShape 23"/>
          <p:cNvSpPr>
            <a:spLocks noChangeArrowheads="1"/>
          </p:cNvSpPr>
          <p:nvPr/>
        </p:nvSpPr>
        <p:spPr bwMode="auto">
          <a:xfrm>
            <a:off x="2555875" y="5504581"/>
            <a:ext cx="1223963" cy="503238"/>
          </a:xfrm>
          <a:prstGeom prst="roundRect">
            <a:avLst>
              <a:gd name="adj" fmla="val 23472"/>
            </a:avLst>
          </a:prstGeom>
          <a:solidFill>
            <a:srgbClr val="CCFFFF"/>
          </a:solidFill>
          <a:ln w="25400" algn="ctr">
            <a:solidFill>
              <a:srgbClr val="33CCCC"/>
            </a:solidFill>
            <a:round/>
            <a:headEnd/>
            <a:tailEnd/>
          </a:ln>
        </p:spPr>
        <p:txBody>
          <a:bodyPr lIns="54000" tIns="46800" rIns="54000" bIns="46800" anchor="ctr"/>
          <a:lstStyle/>
          <a:p>
            <a:r>
              <a:rPr lang="ja-JP" altLang="en-US" sz="1600">
                <a:latin typeface="MeiryoKe_Console"/>
                <a:ea typeface="MeiryoKe_Console"/>
                <a:cs typeface="MeiryoKe_Console"/>
              </a:rPr>
              <a:t>標準変換</a:t>
            </a:r>
            <a:br>
              <a:rPr lang="ja-JP" altLang="en-US" sz="1600">
                <a:latin typeface="MeiryoKe_Console"/>
                <a:ea typeface="MeiryoKe_Console"/>
                <a:cs typeface="MeiryoKe_Console"/>
              </a:rPr>
            </a:br>
            <a:r>
              <a:rPr lang="ja-JP" altLang="en-US" sz="1600">
                <a:latin typeface="MeiryoKe_Console"/>
                <a:ea typeface="MeiryoKe_Console"/>
                <a:cs typeface="MeiryoKe_Console"/>
              </a:rPr>
              <a:t>スクリプト</a:t>
            </a:r>
          </a:p>
        </p:txBody>
      </p:sp>
      <p:sp>
        <p:nvSpPr>
          <p:cNvPr id="16398" name="AutoShape 28"/>
          <p:cNvSpPr>
            <a:spLocks noChangeArrowheads="1"/>
          </p:cNvSpPr>
          <p:nvPr/>
        </p:nvSpPr>
        <p:spPr bwMode="auto">
          <a:xfrm>
            <a:off x="5580063" y="4064719"/>
            <a:ext cx="431800" cy="576262"/>
          </a:xfrm>
          <a:prstGeom prst="rightArrow">
            <a:avLst>
              <a:gd name="adj1" fmla="val 47657"/>
              <a:gd name="adj2" fmla="val 49634"/>
            </a:avLst>
          </a:prstGeom>
          <a:solidFill>
            <a:srgbClr val="FF99CC">
              <a:alpha val="67842"/>
            </a:srgbClr>
          </a:solidFill>
          <a:ln w="9525" algn="ctr">
            <a:solidFill>
              <a:srgbClr val="FF0000"/>
            </a:solidFill>
            <a:miter lim="800000"/>
            <a:headEnd/>
            <a:tailEnd/>
          </a:ln>
        </p:spPr>
        <p:txBody>
          <a:bodyPr vert="eaVert" lIns="90000" tIns="46800" rIns="90000" bIns="46800" anchor="ctr"/>
          <a:lstStyle/>
          <a:p>
            <a:endParaRPr lang="ja-JP" altLang="ja-JP">
              <a:solidFill>
                <a:schemeClr val="bg1"/>
              </a:solidFill>
              <a:latin typeface="MeiryoKe_Console"/>
              <a:ea typeface="MeiryoKe_Console"/>
              <a:cs typeface="MeiryoKe_Console"/>
            </a:endParaRPr>
          </a:p>
        </p:txBody>
      </p:sp>
      <p:sp>
        <p:nvSpPr>
          <p:cNvPr id="16399" name="Text Box 20"/>
          <p:cNvSpPr txBox="1">
            <a:spLocks noChangeArrowheads="1"/>
          </p:cNvSpPr>
          <p:nvPr/>
        </p:nvSpPr>
        <p:spPr bwMode="auto">
          <a:xfrm>
            <a:off x="5003800" y="5199781"/>
            <a:ext cx="338455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ja-JP" altLang="en-US" sz="2000">
                <a:solidFill>
                  <a:srgbClr val="0000CC"/>
                </a:solidFill>
                <a:ea typeface="ＭＳ ゴシック" pitchFamily="49" charset="-128"/>
              </a:rPr>
              <a:t>スクリプト拡張機能：</a:t>
            </a:r>
            <a:br>
              <a:rPr lang="ja-JP" altLang="en-US" sz="2000">
                <a:solidFill>
                  <a:srgbClr val="0000CC"/>
                </a:solidFill>
                <a:ea typeface="ＭＳ ゴシック" pitchFamily="49" charset="-128"/>
              </a:rPr>
            </a:br>
            <a:r>
              <a:rPr lang="ja-JP" altLang="en-US" sz="2000">
                <a:solidFill>
                  <a:srgbClr val="0000CC"/>
                </a:solidFill>
                <a:ea typeface="ＭＳ ゴシック" pitchFamily="49" charset="-128"/>
              </a:rPr>
              <a:t>外部プロセスと</a:t>
            </a:r>
            <a:br>
              <a:rPr lang="ja-JP" altLang="en-US" sz="2000">
                <a:solidFill>
                  <a:srgbClr val="0000CC"/>
                </a:solidFill>
                <a:ea typeface="ＭＳ ゴシック" pitchFamily="49" charset="-128"/>
              </a:rPr>
            </a:br>
            <a:r>
              <a:rPr lang="ja-JP" altLang="en-US" sz="2000">
                <a:solidFill>
                  <a:srgbClr val="0000CC"/>
                </a:solidFill>
                <a:ea typeface="ＭＳ ゴシック" pitchFamily="49" charset="-128"/>
              </a:rPr>
              <a:t>パイプを通して通信を行う</a:t>
            </a:r>
            <a:r>
              <a:rPr lang="en-US" altLang="ja-JP" sz="2000">
                <a:solidFill>
                  <a:srgbClr val="0000CC"/>
                </a:solidFill>
                <a:ea typeface="ＭＳ ゴシック" pitchFamily="49" charset="-128"/>
              </a:rPr>
              <a:t/>
            </a:r>
            <a:br>
              <a:rPr lang="en-US" altLang="ja-JP" sz="2000">
                <a:solidFill>
                  <a:srgbClr val="0000CC"/>
                </a:solidFill>
                <a:ea typeface="ＭＳ ゴシック" pitchFamily="49" charset="-128"/>
              </a:rPr>
            </a:br>
            <a:r>
              <a:rPr lang="ja-JP" altLang="en-US" sz="2000">
                <a:ea typeface="ＭＳ ゴシック" pitchFamily="49" charset="-128"/>
              </a:rPr>
              <a:t>詳しくは</a:t>
            </a:r>
            <a:r>
              <a:rPr lang="en-US" altLang="ja-JP" sz="2000">
                <a:ea typeface="ＭＳ ゴシック" pitchFamily="49" charset="-128"/>
              </a:rPr>
              <a:t>scripts.ppt</a:t>
            </a:r>
            <a:r>
              <a:rPr lang="ja-JP" altLang="en-US" sz="2000">
                <a:ea typeface="ＭＳ ゴシック" pitchFamily="49" charset="-128"/>
              </a:rPr>
              <a:t>参照</a:t>
            </a:r>
            <a:endParaRPr lang="en-US" altLang="ja-JP" sz="2000">
              <a:ea typeface="ＭＳ ゴシック" pitchFamily="49" charset="-128"/>
            </a:endParaRPr>
          </a:p>
        </p:txBody>
      </p:sp>
      <p:sp>
        <p:nvSpPr>
          <p:cNvPr id="16400" name="Rectangle 57"/>
          <p:cNvSpPr>
            <a:spLocks noChangeArrowheads="1"/>
          </p:cNvSpPr>
          <p:nvPr/>
        </p:nvSpPr>
        <p:spPr bwMode="auto">
          <a:xfrm>
            <a:off x="2195513" y="4928319"/>
            <a:ext cx="2663825" cy="1223962"/>
          </a:xfrm>
          <a:prstGeom prst="rect">
            <a:avLst/>
          </a:prstGeom>
          <a:noFill/>
          <a:ln w="31750" algn="ctr">
            <a:solidFill>
              <a:schemeClr val="hlink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6401" name="AutoShape 23"/>
          <p:cNvSpPr>
            <a:spLocks noChangeArrowheads="1"/>
          </p:cNvSpPr>
          <p:nvPr/>
        </p:nvSpPr>
        <p:spPr bwMode="auto">
          <a:xfrm>
            <a:off x="3490913" y="5001344"/>
            <a:ext cx="936625" cy="368300"/>
          </a:xfrm>
          <a:prstGeom prst="roundRect">
            <a:avLst>
              <a:gd name="adj" fmla="val 23472"/>
            </a:avLst>
          </a:prstGeom>
          <a:solidFill>
            <a:srgbClr val="CC99FF"/>
          </a:solidFill>
          <a:ln w="25400" algn="ctr">
            <a:solidFill>
              <a:srgbClr val="800080"/>
            </a:solidFill>
            <a:round/>
            <a:headEnd/>
            <a:tailEnd/>
          </a:ln>
        </p:spPr>
        <p:txBody>
          <a:bodyPr lIns="54000" tIns="46800" rIns="54000" bIns="46800" anchor="ctr"/>
          <a:lstStyle/>
          <a:p>
            <a:r>
              <a:rPr lang="ja-JP" altLang="en-US" sz="1000">
                <a:latin typeface="MeiryoKe_Console"/>
                <a:ea typeface="MeiryoKe_Console"/>
                <a:cs typeface="MeiryoKe_Console"/>
              </a:rPr>
              <a:t>標準形式</a:t>
            </a:r>
            <a:br>
              <a:rPr lang="ja-JP" altLang="en-US" sz="1000">
                <a:latin typeface="MeiryoKe_Console"/>
                <a:ea typeface="MeiryoKe_Console"/>
                <a:cs typeface="MeiryoKe_Console"/>
              </a:rPr>
            </a:br>
            <a:r>
              <a:rPr lang="ja-JP" altLang="en-US" sz="1000">
                <a:latin typeface="MeiryoKe_Console"/>
                <a:ea typeface="MeiryoKe_Console"/>
                <a:cs typeface="MeiryoKe_Console"/>
              </a:rPr>
              <a:t>トレースログ</a:t>
            </a:r>
            <a:br>
              <a:rPr lang="ja-JP" altLang="en-US" sz="1000">
                <a:latin typeface="MeiryoKe_Console"/>
                <a:ea typeface="MeiryoKe_Console"/>
                <a:cs typeface="MeiryoKe_Console"/>
              </a:rPr>
            </a:br>
            <a:r>
              <a:rPr lang="ja-JP" altLang="en-US" sz="1000">
                <a:latin typeface="MeiryoKe_Console"/>
                <a:ea typeface="MeiryoKe_Console"/>
                <a:cs typeface="MeiryoKe_Console"/>
              </a:rPr>
              <a:t>ファイル</a:t>
            </a:r>
          </a:p>
        </p:txBody>
      </p:sp>
      <p:graphicFrame>
        <p:nvGraphicFramePr>
          <p:cNvPr id="16402" name="オブジェクト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6075591"/>
              </p:ext>
            </p:extLst>
          </p:nvPr>
        </p:nvGraphicFramePr>
        <p:xfrm>
          <a:off x="6372225" y="3645024"/>
          <a:ext cx="1885950" cy="157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9" name="Image" r:id="rId3" imgW="5168254" imgH="5155556" progId="">
                  <p:embed/>
                </p:oleObj>
              </mc:Choice>
              <mc:Fallback>
                <p:oleObj name="Image" r:id="rId3" imgW="5168254" imgH="5155556" progId="">
                  <p:embed/>
                  <p:pic>
                    <p:nvPicPr>
                      <p:cNvPr id="0" name="オブジェクト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225" y="3645024"/>
                        <a:ext cx="1885950" cy="1577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ja-JP" altLang="en-US" dirty="0" smtClean="0"/>
              <a:t>機能２の利用方法</a:t>
            </a:r>
            <a:endParaRPr lang="ja-JP" altLang="en-US" dirty="0"/>
          </a:p>
        </p:txBody>
      </p:sp>
      <p:sp>
        <p:nvSpPr>
          <p:cNvPr id="17411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 smtClean="0"/>
              <a:t>手順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１：変換ルールとリソースファイルの設定</a:t>
            </a:r>
            <a:endParaRPr lang="en-US" altLang="ja-JP" dirty="0" smtClean="0"/>
          </a:p>
          <a:p>
            <a:pPr lvl="2"/>
            <a:r>
              <a:rPr lang="ja-JP" altLang="en-US" dirty="0" smtClean="0"/>
              <a:t>スクリプト拡張機能を用いるようにリソースファイルと変換ルールファイルの設定を行う．</a:t>
            </a:r>
            <a:endParaRPr lang="en-US" altLang="ja-JP" dirty="0" smtClean="0"/>
          </a:p>
          <a:p>
            <a:pPr lvl="1"/>
            <a:r>
              <a:rPr lang="ja-JP" altLang="en-US" dirty="0"/>
              <a:t>２</a:t>
            </a:r>
            <a:r>
              <a:rPr lang="ja-JP" altLang="en-US" dirty="0" smtClean="0"/>
              <a:t>：ファイルの読み込み</a:t>
            </a:r>
            <a:endParaRPr lang="en-US" altLang="ja-JP" dirty="0" smtClean="0"/>
          </a:p>
          <a:p>
            <a:pPr lvl="2"/>
            <a:r>
              <a:rPr lang="ja-JP" altLang="en-US" dirty="0" smtClean="0"/>
              <a:t>トレースログファイルと１．で作成したリソースファイルを読み込む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B16D6A-7AA5-49C9-B3D8-8A66CF4AAAAD}" type="slidenum">
              <a:rPr lang="ja-JP" altLang="en-US" smtClean="0"/>
              <a:pPr>
                <a:defRPr/>
              </a:pPr>
              <a:t>13</a:t>
            </a:fld>
            <a:endParaRPr lang="ja-JP" altLang="en-US"/>
          </a:p>
        </p:txBody>
      </p:sp>
      <p:sp>
        <p:nvSpPr>
          <p:cNvPr id="5" name="正方形/長方形 4"/>
          <p:cNvSpPr/>
          <p:nvPr/>
        </p:nvSpPr>
        <p:spPr bwMode="auto">
          <a:xfrm>
            <a:off x="1043608" y="3501008"/>
            <a:ext cx="5976664" cy="2376264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sz="2000" dirty="0">
                <a:latin typeface="Times New Roman" pitchFamily="18" charset="0"/>
                <a:ea typeface="ＭＳ ゴシック" pitchFamily="49" charset="-128"/>
              </a:rPr>
              <a:t>{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sz="2000" dirty="0">
                <a:latin typeface="Times New Roman" pitchFamily="18" charset="0"/>
                <a:ea typeface="ＭＳ ゴシック" pitchFamily="49" charset="-128"/>
              </a:rPr>
              <a:t>	"</a:t>
            </a:r>
            <a:r>
              <a:rPr lang="en-US" altLang="ja-JP" sz="2000" dirty="0" err="1">
                <a:latin typeface="Times New Roman" pitchFamily="18" charset="0"/>
                <a:ea typeface="ＭＳ ゴシック" pitchFamily="49" charset="-128"/>
              </a:rPr>
              <a:t>TimeScale</a:t>
            </a:r>
            <a:r>
              <a:rPr lang="en-US" altLang="ja-JP" sz="2000" dirty="0">
                <a:latin typeface="Times New Roman" pitchFamily="18" charset="0"/>
                <a:ea typeface="ＭＳ ゴシック" pitchFamily="49" charset="-128"/>
              </a:rPr>
              <a:t>" :"us",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sz="2000" dirty="0">
                <a:latin typeface="Times New Roman" pitchFamily="18" charset="0"/>
                <a:ea typeface="ＭＳ ゴシック" pitchFamily="49" charset="-128"/>
              </a:rPr>
              <a:t>	"</a:t>
            </a:r>
            <a:r>
              <a:rPr lang="en-US" altLang="ja-JP" sz="2000" dirty="0" err="1">
                <a:latin typeface="Times New Roman" pitchFamily="18" charset="0"/>
                <a:ea typeface="ＭＳ ゴシック" pitchFamily="49" charset="-128"/>
              </a:rPr>
              <a:t>TimeRadix</a:t>
            </a:r>
            <a:r>
              <a:rPr lang="en-US" altLang="ja-JP" sz="2000" dirty="0">
                <a:latin typeface="Times New Roman" pitchFamily="18" charset="0"/>
                <a:ea typeface="ＭＳ ゴシック" pitchFamily="49" charset="-128"/>
              </a:rPr>
              <a:t>" :10,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sz="2000" dirty="0">
                <a:solidFill>
                  <a:srgbClr val="FF0000"/>
                </a:solidFill>
                <a:latin typeface="Times New Roman" pitchFamily="18" charset="0"/>
                <a:ea typeface="ＭＳ ゴシック" pitchFamily="49" charset="-128"/>
              </a:rPr>
              <a:t>	"</a:t>
            </a:r>
            <a:r>
              <a:rPr lang="en-US" altLang="ja-JP" sz="2000" dirty="0" err="1">
                <a:solidFill>
                  <a:srgbClr val="FF0000"/>
                </a:solidFill>
                <a:latin typeface="Times New Roman" pitchFamily="18" charset="0"/>
                <a:ea typeface="ＭＳ ゴシック" pitchFamily="49" charset="-128"/>
              </a:rPr>
              <a:t>ConvertRules</a:t>
            </a:r>
            <a:r>
              <a:rPr lang="en-US" altLang="ja-JP" sz="2000" dirty="0">
                <a:solidFill>
                  <a:srgbClr val="FF0000"/>
                </a:solidFill>
                <a:latin typeface="Times New Roman" pitchFamily="18" charset="0"/>
                <a:ea typeface="ＭＳ ゴシック" pitchFamily="49" charset="-128"/>
              </a:rPr>
              <a:t>"   :["</a:t>
            </a:r>
            <a:r>
              <a:rPr lang="en-US" altLang="ja-JP" sz="2000" dirty="0" err="1">
                <a:solidFill>
                  <a:srgbClr val="FF0000"/>
                </a:solidFill>
                <a:latin typeface="Times New Roman" pitchFamily="18" charset="0"/>
                <a:ea typeface="ＭＳ ゴシック" pitchFamily="49" charset="-128"/>
              </a:rPr>
              <a:t>asp_script</a:t>
            </a:r>
            <a:r>
              <a:rPr lang="en-US" altLang="ja-JP" sz="2000" dirty="0">
                <a:solidFill>
                  <a:srgbClr val="FF0000"/>
                </a:solidFill>
                <a:latin typeface="Times New Roman" pitchFamily="18" charset="0"/>
                <a:ea typeface="ＭＳ ゴシック" pitchFamily="49" charset="-128"/>
              </a:rPr>
              <a:t>"],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sz="2000" dirty="0">
                <a:latin typeface="Times New Roman" pitchFamily="18" charset="0"/>
                <a:ea typeface="ＭＳ ゴシック" pitchFamily="49" charset="-128"/>
              </a:rPr>
              <a:t>	"</a:t>
            </a:r>
            <a:r>
              <a:rPr lang="en-US" altLang="ja-JP" sz="2000" dirty="0" err="1">
                <a:latin typeface="Times New Roman" pitchFamily="18" charset="0"/>
                <a:ea typeface="ＭＳ ゴシック" pitchFamily="49" charset="-128"/>
              </a:rPr>
              <a:t>VisualizeRules</a:t>
            </a:r>
            <a:r>
              <a:rPr lang="en-US" altLang="ja-JP" sz="2000" dirty="0">
                <a:latin typeface="Times New Roman" pitchFamily="18" charset="0"/>
                <a:ea typeface="ＭＳ ゴシック" pitchFamily="49" charset="-128"/>
              </a:rPr>
              <a:t>" :["</a:t>
            </a:r>
            <a:r>
              <a:rPr lang="en-US" altLang="ja-JP" sz="2000" dirty="0" err="1">
                <a:latin typeface="Times New Roman" pitchFamily="18" charset="0"/>
                <a:ea typeface="ＭＳ ゴシック" pitchFamily="49" charset="-128"/>
              </a:rPr>
              <a:t>toppers","asp</a:t>
            </a:r>
            <a:r>
              <a:rPr lang="en-US" altLang="ja-JP" sz="2000" dirty="0">
                <a:latin typeface="Times New Roman" pitchFamily="18" charset="0"/>
                <a:ea typeface="ＭＳ ゴシック" pitchFamily="49" charset="-128"/>
              </a:rPr>
              <a:t>"],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sz="2000" dirty="0">
                <a:latin typeface="Times New Roman" pitchFamily="18" charset="0"/>
                <a:ea typeface="ＭＳ ゴシック" pitchFamily="49" charset="-128"/>
              </a:rPr>
              <a:t>	"</a:t>
            </a:r>
            <a:r>
              <a:rPr lang="en-US" altLang="ja-JP" sz="2000" dirty="0" err="1">
                <a:latin typeface="Times New Roman" pitchFamily="18" charset="0"/>
                <a:ea typeface="ＭＳ ゴシック" pitchFamily="49" charset="-128"/>
              </a:rPr>
              <a:t>ResourceHeaders</a:t>
            </a:r>
            <a:r>
              <a:rPr lang="en-US" altLang="ja-JP" sz="2000" dirty="0">
                <a:latin typeface="Times New Roman" pitchFamily="18" charset="0"/>
                <a:ea typeface="ＭＳ ゴシック" pitchFamily="49" charset="-128"/>
              </a:rPr>
              <a:t>":["asp"],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sz="2000" dirty="0">
                <a:latin typeface="Times New Roman" pitchFamily="18" charset="0"/>
                <a:ea typeface="ＭＳ ゴシック" pitchFamily="49" charset="-128"/>
              </a:rPr>
              <a:t>	"Resources":</a:t>
            </a:r>
            <a:endParaRPr kumimoji="1" lang="ja-JP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ゴシック" pitchFamily="49" charset="-128"/>
            </a:endParaRPr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2483681" y="5969327"/>
            <a:ext cx="33845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/>
            <a:r>
              <a:rPr lang="ja-JP" altLang="en-US" dirty="0" smtClean="0"/>
              <a:t>リソースファイルの設定例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25464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1">
              <a:defRPr/>
            </a:pPr>
            <a:r>
              <a:rPr lang="en-US" altLang="ja-JP" dirty="0"/>
              <a:t>TLV</a:t>
            </a:r>
            <a:r>
              <a:rPr lang="ja-JP" altLang="en-US" dirty="0"/>
              <a:t>パッケージ付属のサンプル</a:t>
            </a:r>
            <a:r>
              <a:rPr lang="en-US" altLang="ja-JP" dirty="0"/>
              <a:t/>
            </a:r>
            <a:br>
              <a:rPr lang="en-US" altLang="ja-JP" dirty="0"/>
            </a:br>
            <a:r>
              <a:rPr lang="en-US" altLang="ja-JP" dirty="0" smtClean="0"/>
              <a:t>                               </a:t>
            </a:r>
            <a:r>
              <a:rPr lang="ja-JP" altLang="en-US" dirty="0" smtClean="0"/>
              <a:t>利用のための動作環境の構築</a:t>
            </a:r>
            <a:endParaRPr lang="ja-JP" altLang="en-US" dirty="0"/>
          </a:p>
        </p:txBody>
      </p:sp>
      <p:sp>
        <p:nvSpPr>
          <p:cNvPr id="17411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altLang="ja-JP" dirty="0" smtClean="0"/>
              <a:t>Ruby</a:t>
            </a:r>
            <a:r>
              <a:rPr lang="ja-JP" altLang="en-US" dirty="0" smtClean="0"/>
              <a:t>の</a:t>
            </a:r>
            <a:r>
              <a:rPr lang="ja-JP" altLang="en-US" dirty="0"/>
              <a:t>準備</a:t>
            </a:r>
            <a:endParaRPr lang="en-US" altLang="ja-JP" dirty="0" smtClean="0"/>
          </a:p>
          <a:p>
            <a:pPr marL="811213" lvl="1" indent="-457200"/>
            <a:r>
              <a:rPr lang="ja-JP" altLang="en-US" dirty="0" smtClean="0"/>
              <a:t>下記のページから最新版の</a:t>
            </a:r>
            <a:r>
              <a:rPr lang="en-US" altLang="ja-JP" dirty="0" smtClean="0"/>
              <a:t>Ruby</a:t>
            </a:r>
            <a:r>
              <a:rPr lang="ja-JP" altLang="en-US" dirty="0" smtClean="0"/>
              <a:t>をインストール</a:t>
            </a:r>
            <a:endParaRPr lang="en-US" altLang="ja-JP" dirty="0" smtClean="0"/>
          </a:p>
          <a:p>
            <a:pPr marL="1173163" lvl="2" indent="-457200"/>
            <a:r>
              <a:rPr lang="en-US" altLang="ja-JP" dirty="0" smtClean="0">
                <a:hlinkClick r:id="rId2"/>
              </a:rPr>
              <a:t>http</a:t>
            </a:r>
            <a:r>
              <a:rPr lang="en-US" altLang="ja-JP" dirty="0">
                <a:hlinkClick r:id="rId2"/>
              </a:rPr>
              <a:t>://rubyforge.org/frs/?</a:t>
            </a:r>
            <a:r>
              <a:rPr lang="en-US" altLang="ja-JP" dirty="0" smtClean="0">
                <a:hlinkClick r:id="rId2"/>
              </a:rPr>
              <a:t>group_id=167&amp;release_id=28426</a:t>
            </a:r>
            <a:endParaRPr lang="en-US" altLang="ja-JP" dirty="0" smtClean="0"/>
          </a:p>
          <a:p>
            <a:pPr marL="715963" lvl="2" indent="0">
              <a:buNone/>
            </a:pPr>
            <a:r>
              <a:rPr lang="en-US" altLang="ja-JP" dirty="0" smtClean="0"/>
              <a:t>※</a:t>
            </a:r>
            <a:r>
              <a:rPr lang="en-US" altLang="ja-JP" dirty="0" err="1" smtClean="0"/>
              <a:t>Rubygems</a:t>
            </a:r>
            <a:r>
              <a:rPr lang="ja-JP" altLang="en-US" dirty="0" smtClean="0"/>
              <a:t>を利用します</a:t>
            </a:r>
            <a:endParaRPr lang="en-US" altLang="ja-JP" dirty="0" smtClean="0"/>
          </a:p>
          <a:p>
            <a:pPr marL="457200" indent="-457200">
              <a:buFont typeface="+mj-lt"/>
              <a:buAutoNum type="arabicPeriod"/>
            </a:pPr>
            <a:r>
              <a:rPr lang="en-US" altLang="ja-JP" dirty="0" err="1" smtClean="0"/>
              <a:t>Json</a:t>
            </a:r>
            <a:r>
              <a:rPr lang="ja-JP" altLang="en-US" dirty="0"/>
              <a:t>ライブラリの</a:t>
            </a:r>
            <a:r>
              <a:rPr lang="ja-JP" altLang="en-US" dirty="0" smtClean="0"/>
              <a:t>インストール</a:t>
            </a:r>
            <a:endParaRPr lang="en-US" altLang="ja-JP" dirty="0" smtClean="0"/>
          </a:p>
          <a:p>
            <a:pPr marL="811213" lvl="1" indent="-457200"/>
            <a:r>
              <a:rPr lang="ja-JP" altLang="en-US" dirty="0" smtClean="0"/>
              <a:t>下記</a:t>
            </a:r>
            <a:r>
              <a:rPr lang="en-US" altLang="ja-JP" dirty="0" smtClean="0"/>
              <a:t>URL</a:t>
            </a:r>
            <a:r>
              <a:rPr lang="ja-JP" altLang="en-US" dirty="0" smtClean="0"/>
              <a:t>から</a:t>
            </a:r>
            <a:r>
              <a:rPr lang="en-US" altLang="ja-JP" dirty="0" smtClean="0"/>
              <a:t>Win</a:t>
            </a:r>
            <a:r>
              <a:rPr lang="ja-JP" altLang="en-US" dirty="0" smtClean="0"/>
              <a:t>用の</a:t>
            </a:r>
            <a:r>
              <a:rPr lang="en-US" altLang="ja-JP" dirty="0" smtClean="0"/>
              <a:t>JSON</a:t>
            </a:r>
            <a:r>
              <a:rPr lang="ja-JP" altLang="en-US" dirty="0" smtClean="0"/>
              <a:t>ライブラリを</a:t>
            </a:r>
            <a:r>
              <a:rPr lang="en-US" altLang="ja-JP" b="1" dirty="0" smtClean="0"/>
              <a:t>gem</a:t>
            </a:r>
            <a:r>
              <a:rPr lang="ja-JP" altLang="en-US" b="1" dirty="0" smtClean="0"/>
              <a:t>ファイルのあるディレクトリ</a:t>
            </a:r>
            <a:r>
              <a:rPr lang="ja-JP" altLang="en-US" dirty="0" smtClean="0"/>
              <a:t>にダウンロード</a:t>
            </a:r>
            <a:endParaRPr lang="en-US" altLang="ja-JP" dirty="0" smtClean="0"/>
          </a:p>
          <a:p>
            <a:pPr marL="1173163" lvl="2" indent="-457200"/>
            <a:r>
              <a:rPr lang="en-US" altLang="ja-JP" dirty="0">
                <a:hlinkClick r:id="rId3"/>
              </a:rPr>
              <a:t>http://rubyforge.org/frs/?group_id=953&amp;release_id=38578</a:t>
            </a:r>
            <a:endParaRPr lang="en-US" altLang="ja-JP" dirty="0" smtClean="0"/>
          </a:p>
          <a:p>
            <a:pPr lvl="1"/>
            <a:r>
              <a:rPr lang="en-US" altLang="ja-JP" b="1" dirty="0"/>
              <a:t>g</a:t>
            </a:r>
            <a:r>
              <a:rPr lang="en-US" altLang="ja-JP" b="1" dirty="0" smtClean="0"/>
              <a:t>em</a:t>
            </a:r>
            <a:r>
              <a:rPr lang="ja-JP" altLang="en-US" b="1" dirty="0" smtClean="0"/>
              <a:t>ファイルのあるディレクトリ</a:t>
            </a:r>
            <a:r>
              <a:rPr lang="ja-JP" altLang="en-US" dirty="0" smtClean="0"/>
              <a:t>にて以下のコマンドを実行</a:t>
            </a:r>
            <a:endParaRPr lang="en-US" altLang="ja-JP" dirty="0" smtClean="0"/>
          </a:p>
          <a:p>
            <a:pPr lvl="2"/>
            <a:r>
              <a:rPr lang="en-US" altLang="ja-JP" dirty="0"/>
              <a:t>g</a:t>
            </a:r>
            <a:r>
              <a:rPr lang="en-US" altLang="ja-JP" dirty="0" smtClean="0"/>
              <a:t>em install </a:t>
            </a:r>
            <a:r>
              <a:rPr lang="en-US" altLang="ja-JP" dirty="0" err="1" smtClean="0"/>
              <a:t>json</a:t>
            </a:r>
            <a:r>
              <a:rPr lang="en-US" altLang="ja-JP" dirty="0" smtClean="0"/>
              <a:t> –local</a:t>
            </a:r>
          </a:p>
          <a:p>
            <a:pPr marL="457200" indent="-457200">
              <a:buFont typeface="+mj-lt"/>
              <a:buAutoNum type="arabicPeriod"/>
            </a:pPr>
            <a:r>
              <a:rPr lang="ja-JP" altLang="en-US" dirty="0" smtClean="0"/>
              <a:t>環境変数の設定</a:t>
            </a:r>
            <a:endParaRPr lang="en-US" altLang="ja-JP" dirty="0" smtClean="0"/>
          </a:p>
          <a:p>
            <a:pPr marL="811213" lvl="1" indent="-457200"/>
            <a:r>
              <a:rPr lang="ja-JP" altLang="en-US" dirty="0" smtClean="0"/>
              <a:t>環境変数に以下を追加</a:t>
            </a:r>
            <a:endParaRPr lang="en-US" altLang="ja-JP" dirty="0"/>
          </a:p>
          <a:p>
            <a:pPr lvl="1"/>
            <a:endParaRPr lang="en-US" altLang="ja-JP" dirty="0"/>
          </a:p>
          <a:p>
            <a:pPr lvl="2"/>
            <a:endParaRPr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B16D6A-7AA5-49C9-B3D8-8A66CF4AAAAD}" type="slidenum">
              <a:rPr lang="ja-JP" altLang="en-US" smtClean="0"/>
              <a:pPr>
                <a:defRPr/>
              </a:pPr>
              <a:t>14</a:t>
            </a:fld>
            <a:endParaRPr lang="ja-JP" altLang="en-US"/>
          </a:p>
        </p:txBody>
      </p:sp>
      <p:graphicFrame>
        <p:nvGraphicFramePr>
          <p:cNvPr id="3" name="表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9888580"/>
              </p:ext>
            </p:extLst>
          </p:nvPr>
        </p:nvGraphicFramePr>
        <p:xfrm>
          <a:off x="4499992" y="4896544"/>
          <a:ext cx="4434205" cy="14847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6205"/>
                <a:gridCol w="3048000"/>
              </a:tblGrid>
              <a:tr h="372264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/>
                        <a:t>変数名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/>
                        <a:t>値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GEM_HOME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gems</a:t>
                      </a:r>
                      <a:r>
                        <a:rPr kumimoji="1" lang="ja-JP" altLang="en-US" dirty="0" smtClean="0"/>
                        <a:t>のインストール先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PATH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%GEM_HOME%/bin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RUBYLIB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%GEM_HOME%/lib</a:t>
                      </a:r>
                      <a:endParaRPr kumimoji="1" lang="ja-JP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ja-JP" altLang="en-US" dirty="0" smtClean="0"/>
              <a:t>利用の実例</a:t>
            </a:r>
            <a:endParaRPr lang="ja-JP" altLang="en-US" dirty="0"/>
          </a:p>
        </p:txBody>
      </p:sp>
      <p:sp>
        <p:nvSpPr>
          <p:cNvPr id="18435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sz="2200" dirty="0" smtClean="0"/>
              <a:t>サンプルファイル</a:t>
            </a:r>
            <a:r>
              <a:rPr lang="en-US" altLang="ja-JP" sz="2200" dirty="0" smtClean="0"/>
              <a:t>asp_short.res</a:t>
            </a:r>
            <a:r>
              <a:rPr lang="ja-JP" altLang="en-US" sz="2200" dirty="0" err="1" smtClean="0"/>
              <a:t>，</a:t>
            </a:r>
            <a:r>
              <a:rPr lang="en-US" altLang="ja-JP" sz="2200" dirty="0" smtClean="0"/>
              <a:t>asp_short.log</a:t>
            </a:r>
            <a:r>
              <a:rPr lang="ja-JP" altLang="en-US" sz="2200" dirty="0" smtClean="0"/>
              <a:t>をスクリプト拡張機能を用いて変換する実例を紹介します</a:t>
            </a:r>
            <a:endParaRPr lang="en-US" altLang="ja-JP" sz="2200" dirty="0" smtClean="0"/>
          </a:p>
          <a:p>
            <a:pPr lvl="3"/>
            <a:endParaRPr lang="en-US" altLang="ja-JP" sz="1600" dirty="0" smtClean="0"/>
          </a:p>
          <a:p>
            <a:r>
              <a:rPr lang="ja-JP" altLang="en-US" sz="2200" dirty="0" smtClean="0"/>
              <a:t>使用するファイル</a:t>
            </a:r>
            <a:endParaRPr lang="en-US" altLang="ja-JP" sz="2200" dirty="0" smtClean="0"/>
          </a:p>
          <a:p>
            <a:pPr lvl="1"/>
            <a:r>
              <a:rPr lang="ja-JP" altLang="en-US" dirty="0" smtClean="0"/>
              <a:t>機能</a:t>
            </a:r>
            <a:r>
              <a:rPr lang="en-US" altLang="ja-JP" dirty="0"/>
              <a:t>2</a:t>
            </a:r>
            <a:r>
              <a:rPr lang="ja-JP" altLang="en-US" dirty="0"/>
              <a:t>を用いるように変更した</a:t>
            </a:r>
            <a:r>
              <a:rPr lang="ja-JP" altLang="en-US" dirty="0" smtClean="0"/>
              <a:t>リソースファイル</a:t>
            </a:r>
            <a:endParaRPr lang="en-US" altLang="ja-JP" dirty="0" smtClean="0"/>
          </a:p>
          <a:p>
            <a:pPr lvl="2"/>
            <a:r>
              <a:rPr lang="en-US" altLang="ja-JP" sz="2200" dirty="0" err="1" smtClean="0"/>
              <a:t>sampleFiles</a:t>
            </a:r>
            <a:r>
              <a:rPr lang="en-US" altLang="ja-JP" sz="2200" dirty="0" smtClean="0"/>
              <a:t>/</a:t>
            </a:r>
            <a:r>
              <a:rPr lang="en-US" altLang="ja-JP" sz="2200" dirty="0" err="1" smtClean="0"/>
              <a:t>SampleLog</a:t>
            </a:r>
            <a:r>
              <a:rPr lang="en-US" altLang="ja-JP" sz="2200" dirty="0" smtClean="0"/>
              <a:t>/asp/asp_short_script.res</a:t>
            </a:r>
            <a:endParaRPr lang="en-US" altLang="ja-JP" sz="2200" dirty="0"/>
          </a:p>
          <a:p>
            <a:pPr lvl="1"/>
            <a:r>
              <a:rPr lang="ja-JP" altLang="en-US" dirty="0" smtClean="0"/>
              <a:t>トレースログファイル</a:t>
            </a:r>
            <a:endParaRPr lang="en-US" altLang="ja-JP" dirty="0" smtClean="0"/>
          </a:p>
          <a:p>
            <a:pPr lvl="2"/>
            <a:r>
              <a:rPr lang="en-US" altLang="ja-JP" sz="2200" dirty="0" err="1" smtClean="0"/>
              <a:t>sampleFiles</a:t>
            </a:r>
            <a:r>
              <a:rPr lang="en-US" altLang="ja-JP" sz="2200" dirty="0" smtClean="0"/>
              <a:t>/</a:t>
            </a:r>
            <a:r>
              <a:rPr lang="en-US" altLang="ja-JP" sz="2200" dirty="0" err="1" smtClean="0"/>
              <a:t>SampleLog</a:t>
            </a:r>
            <a:r>
              <a:rPr lang="en-US" altLang="ja-JP" sz="2200" dirty="0" smtClean="0"/>
              <a:t>/asp/asp_short.log</a:t>
            </a:r>
            <a:endParaRPr lang="en-US" altLang="ja-JP" sz="2200" dirty="0"/>
          </a:p>
          <a:p>
            <a:pPr lvl="1"/>
            <a:r>
              <a:rPr lang="ja-JP" altLang="en-US" dirty="0" smtClean="0"/>
              <a:t>変換スクリプト</a:t>
            </a:r>
            <a:endParaRPr lang="en-US" altLang="ja-JP" dirty="0" smtClean="0"/>
          </a:p>
          <a:p>
            <a:pPr lvl="2"/>
            <a:r>
              <a:rPr lang="en-US" altLang="ja-JP" sz="2200" dirty="0" err="1" smtClean="0"/>
              <a:t>convertRules</a:t>
            </a:r>
            <a:r>
              <a:rPr lang="en-US" altLang="ja-JP" sz="2200" dirty="0" smtClean="0"/>
              <a:t>/asp_converter2.rb</a:t>
            </a:r>
          </a:p>
          <a:p>
            <a:pPr marL="714375" lvl="2" indent="0">
              <a:buNone/>
            </a:pPr>
            <a:r>
              <a:rPr lang="en-US" altLang="ja-JP" sz="2200" dirty="0" smtClean="0"/>
              <a:t>※FMP</a:t>
            </a:r>
            <a:r>
              <a:rPr lang="ja-JP" altLang="en-US" sz="2200" dirty="0" smtClean="0"/>
              <a:t>の場合は</a:t>
            </a:r>
            <a:r>
              <a:rPr lang="en-US" altLang="ja-JP" sz="2200" dirty="0" smtClean="0"/>
              <a:t>fmp_converter2.rb</a:t>
            </a:r>
            <a:r>
              <a:rPr lang="ja-JP" altLang="en-US" sz="2200" dirty="0" smtClean="0"/>
              <a:t>を使用します</a:t>
            </a:r>
            <a:endParaRPr lang="en-US" altLang="ja-JP" sz="2200" dirty="0" smtClean="0"/>
          </a:p>
          <a:p>
            <a:pPr lvl="1"/>
            <a:r>
              <a:rPr lang="ja-JP" altLang="en-US" dirty="0"/>
              <a:t>変換ルールファイル</a:t>
            </a:r>
            <a:endParaRPr lang="en-US" altLang="ja-JP" dirty="0" smtClean="0"/>
          </a:p>
          <a:p>
            <a:pPr lvl="2"/>
            <a:r>
              <a:rPr lang="en-US" altLang="ja-JP" sz="2200" dirty="0" err="1" smtClean="0"/>
              <a:t>convertRules</a:t>
            </a:r>
            <a:r>
              <a:rPr lang="en-US" altLang="ja-JP" sz="2200" dirty="0" smtClean="0"/>
              <a:t>/</a:t>
            </a:r>
            <a:r>
              <a:rPr lang="en-US" altLang="ja-JP" sz="2200" dirty="0" err="1" smtClean="0"/>
              <a:t>asp_script.cnv</a:t>
            </a:r>
            <a:endParaRPr lang="en-US" altLang="ja-JP" sz="2200" dirty="0" smtClean="0"/>
          </a:p>
          <a:p>
            <a:pPr lvl="1"/>
            <a:endParaRPr lang="ja-JP" altLang="en-US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AF90B0-99C0-4132-9D42-C3AC44CA2D06}" type="slidenum">
              <a:rPr lang="ja-JP" altLang="en-US" smtClean="0"/>
              <a:pPr>
                <a:defRPr/>
              </a:pPr>
              <a:t>15</a:t>
            </a:fld>
            <a:endParaRPr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ja-JP" altLang="en-US" dirty="0" smtClean="0"/>
              <a:t>利用の実例</a:t>
            </a:r>
            <a:r>
              <a:rPr lang="en-US" altLang="ja-JP" dirty="0" smtClean="0"/>
              <a:t>1</a:t>
            </a:r>
            <a:r>
              <a:rPr lang="ja-JP" altLang="en-US" dirty="0" err="1" smtClean="0"/>
              <a:t>．</a:t>
            </a:r>
            <a:r>
              <a:rPr lang="ja-JP" altLang="en-US" dirty="0" smtClean="0"/>
              <a:t>変換ルールとリソースファイルの設定</a:t>
            </a:r>
            <a:endParaRPr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ja-JP" altLang="en-US" dirty="0" smtClean="0"/>
              <a:t>変換ルールの設定</a:t>
            </a:r>
            <a:endParaRPr lang="en-US" altLang="ja-JP" dirty="0"/>
          </a:p>
          <a:p>
            <a:pPr lvl="1">
              <a:defRPr/>
            </a:pPr>
            <a:r>
              <a:rPr lang="ja-JP" altLang="en-US" dirty="0" smtClean="0"/>
              <a:t>外部の変換プログラム（</a:t>
            </a:r>
            <a:r>
              <a:rPr lang="en-US" altLang="ja-JP" dirty="0" smtClean="0"/>
              <a:t>Ruby</a:t>
            </a:r>
            <a:r>
              <a:rPr lang="ja-JP" altLang="en-US" dirty="0" smtClean="0"/>
              <a:t>プログラム）を使用するよう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変換ルールを設定</a:t>
            </a:r>
            <a:endParaRPr lang="en-US" altLang="ja-JP" dirty="0"/>
          </a:p>
          <a:p>
            <a:pPr marL="0" indent="0">
              <a:buFont typeface="Wingdings" pitchFamily="2" charset="2"/>
              <a:buNone/>
              <a:defRPr/>
            </a:pPr>
            <a:endParaRPr lang="en-US" altLang="ja-JP" dirty="0" smtClean="0"/>
          </a:p>
          <a:p>
            <a:pPr marL="0" indent="0">
              <a:buFont typeface="Wingdings" pitchFamily="2" charset="2"/>
              <a:buNone/>
              <a:defRPr/>
            </a:pPr>
            <a:endParaRPr lang="en-US" altLang="ja-JP" dirty="0"/>
          </a:p>
          <a:p>
            <a:pPr marL="0" indent="0">
              <a:buFont typeface="Wingdings" pitchFamily="2" charset="2"/>
              <a:buNone/>
              <a:defRPr/>
            </a:pPr>
            <a:endParaRPr lang="en-US" altLang="ja-JP" dirty="0" smtClean="0"/>
          </a:p>
          <a:p>
            <a:pPr>
              <a:defRPr/>
            </a:pPr>
            <a:endParaRPr lang="en-US" altLang="ja-JP" dirty="0"/>
          </a:p>
          <a:p>
            <a:pPr>
              <a:defRPr/>
            </a:pPr>
            <a:r>
              <a:rPr lang="ja-JP" altLang="en-US" dirty="0" smtClean="0"/>
              <a:t>リソースファイルの設定</a:t>
            </a:r>
            <a:endParaRPr lang="en-US" altLang="ja-JP" dirty="0" smtClean="0"/>
          </a:p>
          <a:p>
            <a:pPr lvl="1">
              <a:defRPr/>
            </a:pPr>
            <a:r>
              <a:rPr lang="ja-JP" altLang="en-US" dirty="0" smtClean="0"/>
              <a:t>↑で作成した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変換ルールファイル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を用いるように設定</a:t>
            </a:r>
            <a:endParaRPr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D7DBBC-B4D9-4BBB-9842-250FE90CA4CA}" type="slidenum">
              <a:rPr lang="ja-JP" altLang="en-US" smtClean="0"/>
              <a:pPr>
                <a:defRPr/>
              </a:pPr>
              <a:t>16</a:t>
            </a:fld>
            <a:endParaRPr lang="ja-JP" altLang="en-US"/>
          </a:p>
        </p:txBody>
      </p:sp>
      <p:sp>
        <p:nvSpPr>
          <p:cNvPr id="21509" name="メモ 4"/>
          <p:cNvSpPr>
            <a:spLocks noChangeArrowheads="1"/>
          </p:cNvSpPr>
          <p:nvPr/>
        </p:nvSpPr>
        <p:spPr bwMode="auto">
          <a:xfrm>
            <a:off x="179388" y="2262188"/>
            <a:ext cx="8785225" cy="1598612"/>
          </a:xfrm>
          <a:prstGeom prst="foldedCorner">
            <a:avLst>
              <a:gd name="adj" fmla="val 16667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dirty="0">
                <a:latin typeface="Times New Roman" pitchFamily="18" charset="0"/>
                <a:ea typeface="ＭＳ ゴシック" pitchFamily="49" charset="-128"/>
              </a:rPr>
              <a:t>  “</a:t>
            </a:r>
            <a:r>
              <a:rPr lang="en-US" altLang="ja-JP" dirty="0" err="1">
                <a:solidFill>
                  <a:srgbClr val="0000FF"/>
                </a:solidFill>
                <a:latin typeface="Times New Roman" pitchFamily="18" charset="0"/>
                <a:ea typeface="ＭＳ ゴシック" pitchFamily="49" charset="-128"/>
              </a:rPr>
              <a:t>asp_script</a:t>
            </a:r>
            <a:r>
              <a:rPr lang="en-US" altLang="ja-JP" dirty="0">
                <a:latin typeface="Times New Roman" pitchFamily="18" charset="0"/>
                <a:ea typeface="ＭＳ ゴシック" pitchFamily="49" charset="-128"/>
              </a:rPr>
              <a:t>”: {</a:t>
            </a:r>
            <a:r>
              <a:rPr lang="ja-JP" altLang="en-US" dirty="0">
                <a:latin typeface="Times New Roman" pitchFamily="18" charset="0"/>
                <a:ea typeface="ＭＳ ゴシック" pitchFamily="49" charset="-128"/>
              </a:rPr>
              <a:t>　　　</a:t>
            </a:r>
            <a:r>
              <a:rPr lang="en-US" altLang="ja-JP" dirty="0">
                <a:solidFill>
                  <a:srgbClr val="FF0000"/>
                </a:solidFill>
                <a:latin typeface="Times New Roman" pitchFamily="18" charset="0"/>
                <a:ea typeface="ＭＳ ゴシック" pitchFamily="49" charset="-128"/>
              </a:rPr>
              <a:t>※</a:t>
            </a:r>
            <a:r>
              <a:rPr lang="ja-JP" altLang="en-US" dirty="0">
                <a:solidFill>
                  <a:srgbClr val="FF0000"/>
                </a:solidFill>
                <a:latin typeface="Times New Roman" pitchFamily="18" charset="0"/>
                <a:ea typeface="ＭＳ ゴシック" pitchFamily="49" charset="-128"/>
              </a:rPr>
              <a:t>変換ルールの名前</a:t>
            </a:r>
            <a:endParaRPr lang="en-US" altLang="ja-JP" dirty="0">
              <a:solidFill>
                <a:srgbClr val="FF0000"/>
              </a:solidFill>
              <a:latin typeface="Times New Roman" pitchFamily="18" charset="0"/>
              <a:ea typeface="ＭＳ ゴシック" pitchFamily="49" charset="-128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dirty="0">
                <a:solidFill>
                  <a:srgbClr val="FF0000"/>
                </a:solidFill>
                <a:latin typeface="Times New Roman" pitchFamily="18" charset="0"/>
                <a:ea typeface="ＭＳ ゴシック" pitchFamily="49" charset="-128"/>
              </a:rPr>
              <a:t>    </a:t>
            </a:r>
            <a:r>
              <a:rPr lang="en-US" altLang="ja-JP" dirty="0">
                <a:latin typeface="Times New Roman" pitchFamily="18" charset="0"/>
                <a:ea typeface="ＭＳ ゴシック" pitchFamily="49" charset="-128"/>
              </a:rPr>
              <a:t>“$STYLE”: “script”,</a:t>
            </a:r>
            <a:r>
              <a:rPr lang="ja-JP" altLang="en-US" dirty="0">
                <a:latin typeface="Times New Roman" pitchFamily="18" charset="0"/>
                <a:ea typeface="ＭＳ ゴシック" pitchFamily="49" charset="-128"/>
              </a:rPr>
              <a:t>　</a:t>
            </a:r>
            <a:r>
              <a:rPr lang="en-US" altLang="ja-JP" dirty="0">
                <a:solidFill>
                  <a:srgbClr val="FF0000"/>
                </a:solidFill>
                <a:latin typeface="Times New Roman" pitchFamily="18" charset="0"/>
                <a:ea typeface="ＭＳ ゴシック" pitchFamily="49" charset="-128"/>
              </a:rPr>
              <a:t>※</a:t>
            </a:r>
            <a:r>
              <a:rPr lang="ja-JP" altLang="en-US" dirty="0">
                <a:solidFill>
                  <a:srgbClr val="FF0000"/>
                </a:solidFill>
                <a:latin typeface="Times New Roman" pitchFamily="18" charset="0"/>
                <a:ea typeface="ＭＳ ゴシック" pitchFamily="49" charset="-128"/>
              </a:rPr>
              <a:t>外部スクリプトを利用するため</a:t>
            </a:r>
            <a:r>
              <a:rPr lang="en-US" altLang="ja-JP" dirty="0">
                <a:solidFill>
                  <a:srgbClr val="FF0000"/>
                </a:solidFill>
                <a:latin typeface="Times New Roman" pitchFamily="18" charset="0"/>
                <a:ea typeface="ＭＳ ゴシック" pitchFamily="49" charset="-128"/>
              </a:rPr>
              <a:t>”script”</a:t>
            </a:r>
            <a:r>
              <a:rPr lang="ja-JP" altLang="en-US" dirty="0">
                <a:solidFill>
                  <a:srgbClr val="FF0000"/>
                </a:solidFill>
                <a:latin typeface="Times New Roman" pitchFamily="18" charset="0"/>
                <a:ea typeface="ＭＳ ゴシック" pitchFamily="49" charset="-128"/>
              </a:rPr>
              <a:t>と記述</a:t>
            </a:r>
            <a:endParaRPr lang="en-US" altLang="ja-JP" dirty="0">
              <a:solidFill>
                <a:srgbClr val="FF0000"/>
              </a:solidFill>
              <a:latin typeface="Times New Roman" pitchFamily="18" charset="0"/>
              <a:ea typeface="ＭＳ ゴシック" pitchFamily="49" charset="-128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dirty="0">
                <a:latin typeface="Times New Roman" pitchFamily="18" charset="0"/>
                <a:ea typeface="ＭＳ ゴシック" pitchFamily="49" charset="-128"/>
              </a:rPr>
              <a:t>    “</a:t>
            </a:r>
            <a:r>
              <a:rPr lang="en-US" altLang="ja-JP" dirty="0" err="1">
                <a:latin typeface="Times New Roman" pitchFamily="18" charset="0"/>
                <a:ea typeface="ＭＳ ゴシック" pitchFamily="49" charset="-128"/>
              </a:rPr>
              <a:t>fileName</a:t>
            </a:r>
            <a:r>
              <a:rPr lang="en-US" altLang="ja-JP" dirty="0">
                <a:latin typeface="Times New Roman" pitchFamily="18" charset="0"/>
                <a:ea typeface="ＭＳ ゴシック" pitchFamily="49" charset="-128"/>
              </a:rPr>
              <a:t>”: “C</a:t>
            </a:r>
            <a:r>
              <a:rPr lang="en-US" altLang="ja-JP" dirty="0" smtClean="0">
                <a:latin typeface="Times New Roman" pitchFamily="18" charset="0"/>
                <a:ea typeface="ＭＳ ゴシック" pitchFamily="49" charset="-128"/>
              </a:rPr>
              <a:t>:/Ruby187/bin/ruby.exe</a:t>
            </a:r>
            <a:r>
              <a:rPr lang="en-US" altLang="ja-JP" dirty="0">
                <a:latin typeface="Times New Roman" pitchFamily="18" charset="0"/>
                <a:ea typeface="ＭＳ ゴシック" pitchFamily="49" charset="-128"/>
              </a:rPr>
              <a:t>”,</a:t>
            </a:r>
            <a:r>
              <a:rPr lang="ja-JP" altLang="en-US" dirty="0">
                <a:latin typeface="Times New Roman" pitchFamily="18" charset="0"/>
                <a:ea typeface="ＭＳ ゴシック" pitchFamily="49" charset="-128"/>
              </a:rPr>
              <a:t>　</a:t>
            </a:r>
            <a:r>
              <a:rPr lang="en-US" altLang="ja-JP" dirty="0">
                <a:solidFill>
                  <a:srgbClr val="FF0000"/>
                </a:solidFill>
                <a:latin typeface="Times New Roman" pitchFamily="18" charset="0"/>
                <a:ea typeface="ＭＳ ゴシック" pitchFamily="49" charset="-128"/>
              </a:rPr>
              <a:t>※</a:t>
            </a:r>
            <a:r>
              <a:rPr lang="ja-JP" altLang="en-US" dirty="0">
                <a:solidFill>
                  <a:srgbClr val="FF0000"/>
                </a:solidFill>
                <a:latin typeface="Times New Roman" pitchFamily="18" charset="0"/>
                <a:ea typeface="ＭＳ ゴシック" pitchFamily="49" charset="-128"/>
              </a:rPr>
              <a:t>スクリプトを実行する処理系を記述</a:t>
            </a:r>
            <a:endParaRPr lang="en-US" altLang="ja-JP" dirty="0">
              <a:solidFill>
                <a:srgbClr val="FF0000"/>
              </a:solidFill>
              <a:latin typeface="Times New Roman" pitchFamily="18" charset="0"/>
              <a:ea typeface="ＭＳ ゴシック" pitchFamily="49" charset="-128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ja-JP" altLang="en-US" dirty="0">
                <a:latin typeface="Times New Roman" pitchFamily="18" charset="0"/>
                <a:ea typeface="ＭＳ ゴシック" pitchFamily="49" charset="-128"/>
              </a:rPr>
              <a:t>　　　　　　　　　　　　　　　　　　　</a:t>
            </a:r>
            <a:r>
              <a:rPr lang="ja-JP" altLang="en-US" dirty="0">
                <a:solidFill>
                  <a:srgbClr val="FF0000"/>
                </a:solidFill>
                <a:latin typeface="Times New Roman" pitchFamily="18" charset="0"/>
                <a:ea typeface="ＭＳ ゴシック" pitchFamily="49" charset="-128"/>
              </a:rPr>
              <a:t>（今回のケースでは</a:t>
            </a:r>
            <a:r>
              <a:rPr lang="en-US" altLang="ja-JP" dirty="0">
                <a:solidFill>
                  <a:srgbClr val="FF0000"/>
                </a:solidFill>
                <a:latin typeface="Times New Roman" pitchFamily="18" charset="0"/>
                <a:ea typeface="ＭＳ ゴシック" pitchFamily="49" charset="-128"/>
              </a:rPr>
              <a:t>Ruby</a:t>
            </a:r>
            <a:r>
              <a:rPr lang="ja-JP" altLang="en-US" dirty="0">
                <a:solidFill>
                  <a:srgbClr val="FF0000"/>
                </a:solidFill>
                <a:latin typeface="Times New Roman" pitchFamily="18" charset="0"/>
                <a:ea typeface="ＭＳ ゴシック" pitchFamily="49" charset="-128"/>
              </a:rPr>
              <a:t>を使用）</a:t>
            </a:r>
            <a:endParaRPr lang="en-US" altLang="ja-JP" dirty="0">
              <a:solidFill>
                <a:srgbClr val="FF0000"/>
              </a:solidFill>
              <a:latin typeface="Times New Roman" pitchFamily="18" charset="0"/>
              <a:ea typeface="ＭＳ ゴシック" pitchFamily="49" charset="-128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dirty="0">
                <a:latin typeface="Times New Roman" pitchFamily="18" charset="0"/>
                <a:ea typeface="ＭＳ ゴシック" pitchFamily="49" charset="-128"/>
              </a:rPr>
              <a:t>    “arguments”: “</a:t>
            </a:r>
            <a:r>
              <a:rPr lang="en-US" altLang="ja-JP" dirty="0" err="1" smtClean="0">
                <a:latin typeface="Times New Roman" pitchFamily="18" charset="0"/>
                <a:ea typeface="ＭＳ ゴシック" pitchFamily="49" charset="-128"/>
              </a:rPr>
              <a:t>convertRules</a:t>
            </a:r>
            <a:r>
              <a:rPr lang="en-US" altLang="ja-JP" dirty="0" smtClean="0">
                <a:latin typeface="Times New Roman" pitchFamily="18" charset="0"/>
                <a:ea typeface="ＭＳ ゴシック" pitchFamily="49" charset="-128"/>
              </a:rPr>
              <a:t>/asp_converter2.rb</a:t>
            </a:r>
            <a:r>
              <a:rPr lang="en-US" altLang="ja-JP" dirty="0">
                <a:latin typeface="Times New Roman" pitchFamily="18" charset="0"/>
                <a:ea typeface="ＭＳ ゴシック" pitchFamily="49" charset="-128"/>
              </a:rPr>
              <a:t>”</a:t>
            </a:r>
            <a:r>
              <a:rPr lang="ja-JP" altLang="en-US" dirty="0">
                <a:latin typeface="Times New Roman" pitchFamily="18" charset="0"/>
                <a:ea typeface="ＭＳ ゴシック" pitchFamily="49" charset="-128"/>
              </a:rPr>
              <a:t>　</a:t>
            </a:r>
            <a:r>
              <a:rPr lang="en-US" altLang="ja-JP" dirty="0">
                <a:solidFill>
                  <a:srgbClr val="FF0000"/>
                </a:solidFill>
                <a:latin typeface="Times New Roman" pitchFamily="18" charset="0"/>
                <a:ea typeface="ＭＳ ゴシック" pitchFamily="49" charset="-128"/>
              </a:rPr>
              <a:t>※</a:t>
            </a:r>
            <a:r>
              <a:rPr lang="ja-JP" altLang="en-US" dirty="0">
                <a:solidFill>
                  <a:srgbClr val="FF0000"/>
                </a:solidFill>
                <a:latin typeface="Times New Roman" pitchFamily="18" charset="0"/>
                <a:ea typeface="ＭＳ ゴシック" pitchFamily="49" charset="-128"/>
              </a:rPr>
              <a:t>変換スクリプトの場所を指定</a:t>
            </a:r>
            <a:endParaRPr lang="en-US" altLang="ja-JP" dirty="0">
              <a:solidFill>
                <a:srgbClr val="FF0000"/>
              </a:solidFill>
              <a:latin typeface="Times New Roman" pitchFamily="18" charset="0"/>
              <a:ea typeface="ＭＳ ゴシック" pitchFamily="49" charset="-128"/>
            </a:endParaRPr>
          </a:p>
        </p:txBody>
      </p:sp>
      <p:sp>
        <p:nvSpPr>
          <p:cNvPr id="21510" name="メモ 5"/>
          <p:cNvSpPr>
            <a:spLocks noChangeArrowheads="1"/>
          </p:cNvSpPr>
          <p:nvPr/>
        </p:nvSpPr>
        <p:spPr bwMode="auto">
          <a:xfrm>
            <a:off x="3563938" y="4365625"/>
            <a:ext cx="5364162" cy="2159000"/>
          </a:xfrm>
          <a:prstGeom prst="foldedCorner">
            <a:avLst>
              <a:gd name="adj" fmla="val 16667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ja-JP" altLang="en-US" dirty="0">
                <a:latin typeface="Times New Roman" pitchFamily="18" charset="0"/>
                <a:ea typeface="ＭＳ ゴシック" pitchFamily="49" charset="-128"/>
              </a:rPr>
              <a:t>　</a:t>
            </a:r>
            <a:r>
              <a:rPr lang="en-US" altLang="ja-JP" dirty="0">
                <a:latin typeface="Times New Roman" pitchFamily="18" charset="0"/>
                <a:ea typeface="ＭＳ ゴシック" pitchFamily="49" charset="-128"/>
              </a:rPr>
              <a:t>"</a:t>
            </a:r>
            <a:r>
              <a:rPr lang="en-US" altLang="ja-JP" dirty="0" err="1">
                <a:latin typeface="Times New Roman" pitchFamily="18" charset="0"/>
                <a:ea typeface="ＭＳ ゴシック" pitchFamily="49" charset="-128"/>
              </a:rPr>
              <a:t>TimeScale</a:t>
            </a:r>
            <a:r>
              <a:rPr lang="en-US" altLang="ja-JP" dirty="0">
                <a:latin typeface="Times New Roman" pitchFamily="18" charset="0"/>
                <a:ea typeface="ＭＳ ゴシック" pitchFamily="49" charset="-128"/>
              </a:rPr>
              <a:t>" :"us",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ja-JP" altLang="en-US" dirty="0">
                <a:latin typeface="Times New Roman" pitchFamily="18" charset="0"/>
                <a:ea typeface="ＭＳ ゴシック" pitchFamily="49" charset="-128"/>
              </a:rPr>
              <a:t>　</a:t>
            </a:r>
            <a:r>
              <a:rPr lang="en-US" altLang="ja-JP" dirty="0">
                <a:latin typeface="Times New Roman" pitchFamily="18" charset="0"/>
                <a:ea typeface="ＭＳ ゴシック" pitchFamily="49" charset="-128"/>
              </a:rPr>
              <a:t>“</a:t>
            </a:r>
            <a:r>
              <a:rPr lang="en-US" altLang="ja-JP" dirty="0" err="1">
                <a:latin typeface="Times New Roman" pitchFamily="18" charset="0"/>
                <a:ea typeface="ＭＳ ゴシック" pitchFamily="49" charset="-128"/>
              </a:rPr>
              <a:t>TimeRadix</a:t>
            </a:r>
            <a:r>
              <a:rPr lang="en-US" altLang="ja-JP" dirty="0">
                <a:latin typeface="Times New Roman" pitchFamily="18" charset="0"/>
                <a:ea typeface="ＭＳ ゴシック" pitchFamily="49" charset="-128"/>
              </a:rPr>
              <a:t>” :10,</a:t>
            </a:r>
            <a:r>
              <a:rPr lang="ja-JP" altLang="en-US" dirty="0">
                <a:latin typeface="Times New Roman" pitchFamily="18" charset="0"/>
                <a:ea typeface="ＭＳ ゴシック" pitchFamily="49" charset="-128"/>
              </a:rPr>
              <a:t>　</a:t>
            </a:r>
            <a:r>
              <a:rPr lang="ja-JP" altLang="en-US" dirty="0">
                <a:solidFill>
                  <a:srgbClr val="FF0000"/>
                </a:solidFill>
                <a:latin typeface="Times New Roman" pitchFamily="18" charset="0"/>
                <a:ea typeface="ＭＳ ゴシック" pitchFamily="49" charset="-128"/>
              </a:rPr>
              <a:t>↓</a:t>
            </a:r>
            <a:r>
              <a:rPr lang="en-US" altLang="ja-JP" dirty="0">
                <a:solidFill>
                  <a:srgbClr val="FF0000"/>
                </a:solidFill>
                <a:latin typeface="Times New Roman" pitchFamily="18" charset="0"/>
                <a:ea typeface="ＭＳ ゴシック" pitchFamily="49" charset="-128"/>
              </a:rPr>
              <a:t>※</a:t>
            </a:r>
            <a:r>
              <a:rPr lang="ja-JP" altLang="en-US" dirty="0">
                <a:solidFill>
                  <a:srgbClr val="FF0000"/>
                </a:solidFill>
                <a:latin typeface="Times New Roman" pitchFamily="18" charset="0"/>
                <a:ea typeface="ＭＳ ゴシック" pitchFamily="49" charset="-128"/>
              </a:rPr>
              <a:t>作成した変換ルールを指定</a:t>
            </a:r>
            <a:endParaRPr lang="en-US" altLang="ja-JP" dirty="0">
              <a:solidFill>
                <a:srgbClr val="FF0000"/>
              </a:solidFill>
              <a:latin typeface="Times New Roman" pitchFamily="18" charset="0"/>
              <a:ea typeface="ＭＳ ゴシック" pitchFamily="49" charset="-128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ja-JP" altLang="en-US" dirty="0">
                <a:solidFill>
                  <a:srgbClr val="FF0000"/>
                </a:solidFill>
                <a:latin typeface="Times New Roman" pitchFamily="18" charset="0"/>
                <a:ea typeface="ＭＳ ゴシック" pitchFamily="49" charset="-128"/>
              </a:rPr>
              <a:t>　</a:t>
            </a:r>
            <a:r>
              <a:rPr lang="en-US" altLang="ja-JP" dirty="0">
                <a:latin typeface="Times New Roman" pitchFamily="18" charset="0"/>
                <a:ea typeface="ＭＳ ゴシック" pitchFamily="49" charset="-128"/>
              </a:rPr>
              <a:t>"</a:t>
            </a:r>
            <a:r>
              <a:rPr lang="en-US" altLang="ja-JP" dirty="0" err="1">
                <a:latin typeface="Times New Roman" pitchFamily="18" charset="0"/>
                <a:ea typeface="ＭＳ ゴシック" pitchFamily="49" charset="-128"/>
              </a:rPr>
              <a:t>ConvertRules</a:t>
            </a:r>
            <a:r>
              <a:rPr lang="en-US" altLang="ja-JP" dirty="0">
                <a:latin typeface="Times New Roman" pitchFamily="18" charset="0"/>
                <a:ea typeface="ＭＳ ゴシック" pitchFamily="49" charset="-128"/>
              </a:rPr>
              <a:t>"   </a:t>
            </a:r>
            <a:r>
              <a:rPr lang="en-US" altLang="ja-JP" dirty="0">
                <a:solidFill>
                  <a:srgbClr val="0000FF"/>
                </a:solidFill>
                <a:latin typeface="Times New Roman" pitchFamily="18" charset="0"/>
                <a:ea typeface="ＭＳ ゴシック" pitchFamily="49" charset="-128"/>
              </a:rPr>
              <a:t>:["</a:t>
            </a:r>
            <a:r>
              <a:rPr lang="en-US" altLang="ja-JP" dirty="0" err="1">
                <a:solidFill>
                  <a:srgbClr val="0000FF"/>
                </a:solidFill>
                <a:latin typeface="Times New Roman" pitchFamily="18" charset="0"/>
                <a:ea typeface="ＭＳ ゴシック" pitchFamily="49" charset="-128"/>
              </a:rPr>
              <a:t>asp_script</a:t>
            </a:r>
            <a:r>
              <a:rPr lang="en-US" altLang="ja-JP" dirty="0">
                <a:solidFill>
                  <a:srgbClr val="0000FF"/>
                </a:solidFill>
                <a:latin typeface="Times New Roman" pitchFamily="18" charset="0"/>
                <a:ea typeface="ＭＳ ゴシック" pitchFamily="49" charset="-128"/>
              </a:rPr>
              <a:t>"],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ja-JP" altLang="en-US" dirty="0">
                <a:latin typeface="Times New Roman" pitchFamily="18" charset="0"/>
                <a:ea typeface="ＭＳ ゴシック" pitchFamily="49" charset="-128"/>
              </a:rPr>
              <a:t>　</a:t>
            </a:r>
            <a:r>
              <a:rPr lang="en-US" altLang="ja-JP" dirty="0">
                <a:latin typeface="Times New Roman" pitchFamily="18" charset="0"/>
                <a:ea typeface="ＭＳ ゴシック" pitchFamily="49" charset="-128"/>
              </a:rPr>
              <a:t>"</a:t>
            </a:r>
            <a:r>
              <a:rPr lang="en-US" altLang="ja-JP" dirty="0" err="1">
                <a:latin typeface="Times New Roman" pitchFamily="18" charset="0"/>
                <a:ea typeface="ＭＳ ゴシック" pitchFamily="49" charset="-128"/>
              </a:rPr>
              <a:t>VisualizeRules</a:t>
            </a:r>
            <a:r>
              <a:rPr lang="en-US" altLang="ja-JP" dirty="0">
                <a:latin typeface="Times New Roman" pitchFamily="18" charset="0"/>
                <a:ea typeface="ＭＳ ゴシック" pitchFamily="49" charset="-128"/>
              </a:rPr>
              <a:t>" :["</a:t>
            </a:r>
            <a:r>
              <a:rPr lang="en-US" altLang="ja-JP" dirty="0" err="1">
                <a:latin typeface="Times New Roman" pitchFamily="18" charset="0"/>
                <a:ea typeface="ＭＳ ゴシック" pitchFamily="49" charset="-128"/>
              </a:rPr>
              <a:t>toppers","asp</a:t>
            </a:r>
            <a:r>
              <a:rPr lang="en-US" altLang="ja-JP" dirty="0">
                <a:latin typeface="Times New Roman" pitchFamily="18" charset="0"/>
                <a:ea typeface="ＭＳ ゴシック" pitchFamily="49" charset="-128"/>
              </a:rPr>
              <a:t>"],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ja-JP" altLang="en-US" dirty="0">
                <a:latin typeface="Times New Roman" pitchFamily="18" charset="0"/>
                <a:ea typeface="ＭＳ ゴシック" pitchFamily="49" charset="-128"/>
              </a:rPr>
              <a:t>　</a:t>
            </a:r>
            <a:r>
              <a:rPr lang="en-US" altLang="ja-JP" dirty="0">
                <a:latin typeface="Times New Roman" pitchFamily="18" charset="0"/>
                <a:ea typeface="ＭＳ ゴシック" pitchFamily="49" charset="-128"/>
              </a:rPr>
              <a:t>"</a:t>
            </a:r>
            <a:r>
              <a:rPr lang="en-US" altLang="ja-JP" dirty="0" err="1">
                <a:latin typeface="Times New Roman" pitchFamily="18" charset="0"/>
                <a:ea typeface="ＭＳ ゴシック" pitchFamily="49" charset="-128"/>
              </a:rPr>
              <a:t>ResourceHeaders</a:t>
            </a:r>
            <a:r>
              <a:rPr lang="en-US" altLang="ja-JP" dirty="0">
                <a:latin typeface="Times New Roman" pitchFamily="18" charset="0"/>
                <a:ea typeface="ＭＳ ゴシック" pitchFamily="49" charset="-128"/>
              </a:rPr>
              <a:t>":["asp"],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ja-JP" altLang="en-US" dirty="0">
                <a:latin typeface="Times New Roman" pitchFamily="18" charset="0"/>
                <a:ea typeface="ＭＳ ゴシック" pitchFamily="49" charset="-128"/>
              </a:rPr>
              <a:t>　</a:t>
            </a:r>
            <a:r>
              <a:rPr lang="en-US" altLang="ja-JP" dirty="0">
                <a:latin typeface="Times New Roman" pitchFamily="18" charset="0"/>
                <a:ea typeface="ＭＳ ゴシック" pitchFamily="49" charset="-128"/>
              </a:rPr>
              <a:t>"Resources":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sz="1400" dirty="0">
                <a:latin typeface="Times New Roman" pitchFamily="18" charset="0"/>
                <a:ea typeface="ＭＳ ゴシック" pitchFamily="49" charset="-128"/>
              </a:rPr>
              <a:t>…</a:t>
            </a:r>
          </a:p>
        </p:txBody>
      </p:sp>
      <p:sp>
        <p:nvSpPr>
          <p:cNvPr id="21511" name="テキスト ボックス 6"/>
          <p:cNvSpPr txBox="1">
            <a:spLocks noChangeArrowheads="1"/>
          </p:cNvSpPr>
          <p:nvPr/>
        </p:nvSpPr>
        <p:spPr bwMode="auto">
          <a:xfrm>
            <a:off x="6804347" y="1916832"/>
            <a:ext cx="20161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US" altLang="ja-JP" dirty="0" err="1"/>
              <a:t>asp_script.cnv</a:t>
            </a:r>
            <a:endParaRPr lang="ja-JP" altLang="en-US" dirty="0"/>
          </a:p>
        </p:txBody>
      </p:sp>
      <p:sp>
        <p:nvSpPr>
          <p:cNvPr id="8" name="角丸四角形吹き出し 7"/>
          <p:cNvSpPr/>
          <p:nvPr/>
        </p:nvSpPr>
        <p:spPr bwMode="auto">
          <a:xfrm>
            <a:off x="4514009" y="3965551"/>
            <a:ext cx="4018804" cy="360561"/>
          </a:xfrm>
          <a:prstGeom prst="wedgeRoundRectCallout">
            <a:avLst>
              <a:gd name="adj1" fmla="val -64980"/>
              <a:gd name="adj2" fmla="val -111916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dirty="0" smtClean="0">
                <a:solidFill>
                  <a:schemeClr val="tx1"/>
                </a:solidFill>
                <a:latin typeface="Times New Roman" pitchFamily="18" charset="0"/>
                <a:ea typeface="ＭＳ ゴシック" pitchFamily="49" charset="-128"/>
              </a:rPr>
              <a:t>パスの指定は，</a:t>
            </a:r>
            <a:r>
              <a:rPr lang="en-US" altLang="ja-JP" dirty="0" smtClean="0">
                <a:solidFill>
                  <a:schemeClr val="tx1"/>
                </a:solidFill>
                <a:latin typeface="Times New Roman" pitchFamily="18" charset="0"/>
                <a:ea typeface="ＭＳ ゴシック" pitchFamily="49" charset="-128"/>
              </a:rPr>
              <a:t>\</a:t>
            </a:r>
            <a:r>
              <a:rPr lang="ja-JP" altLang="en-US" dirty="0" smtClean="0">
                <a:solidFill>
                  <a:schemeClr val="tx1"/>
                </a:solidFill>
                <a:latin typeface="Times New Roman" pitchFamily="18" charset="0"/>
                <a:ea typeface="ＭＳ ゴシック" pitchFamily="49" charset="-128"/>
              </a:rPr>
              <a:t>ではなく</a:t>
            </a:r>
            <a:r>
              <a:rPr lang="en-US" altLang="ja-JP" dirty="0" smtClean="0">
                <a:solidFill>
                  <a:schemeClr val="tx1"/>
                </a:solidFill>
                <a:latin typeface="Times New Roman" pitchFamily="18" charset="0"/>
                <a:ea typeface="ＭＳ ゴシック" pitchFamily="49" charset="-128"/>
              </a:rPr>
              <a:t>/</a:t>
            </a:r>
            <a:r>
              <a:rPr lang="ja-JP" altLang="en-US" dirty="0" smtClean="0">
                <a:solidFill>
                  <a:schemeClr val="tx1"/>
                </a:solidFill>
                <a:latin typeface="Times New Roman" pitchFamily="18" charset="0"/>
                <a:ea typeface="ＭＳ ゴシック" pitchFamily="49" charset="-128"/>
              </a:rPr>
              <a:t>で行うこと</a:t>
            </a:r>
            <a:endParaRPr lang="en-US" altLang="ja-JP" dirty="0" smtClean="0">
              <a:solidFill>
                <a:schemeClr val="tx1"/>
              </a:solidFill>
              <a:latin typeface="Times New Roman" pitchFamily="18" charset="0"/>
              <a:ea typeface="ＭＳ ゴシック" pitchFamily="49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ja-JP" altLang="en-US" dirty="0" smtClean="0"/>
              <a:t>利用の実例</a:t>
            </a:r>
            <a:r>
              <a:rPr lang="ja-JP" altLang="en-US" dirty="0"/>
              <a:t>２</a:t>
            </a:r>
            <a:r>
              <a:rPr lang="ja-JP" altLang="en-US" dirty="0" smtClean="0"/>
              <a:t>．ファイルの読み込み</a:t>
            </a:r>
            <a:endParaRPr lang="ja-JP" altLang="en-US" dirty="0"/>
          </a:p>
        </p:txBody>
      </p:sp>
      <p:sp>
        <p:nvSpPr>
          <p:cNvPr id="22531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 smtClean="0"/>
              <a:t>トレースログと１．で設定したリソースファイルを読み込みます．</a:t>
            </a:r>
            <a:endParaRPr lang="en-US" altLang="ja-JP" dirty="0" smtClean="0"/>
          </a:p>
          <a:p>
            <a:pPr lvl="1"/>
            <a:endParaRPr lang="ja-JP" altLang="en-US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24CB4E-4227-466F-9A82-25529598A3BC}" type="slidenum">
              <a:rPr lang="ja-JP" altLang="en-US" smtClean="0"/>
              <a:pPr>
                <a:defRPr/>
              </a:pPr>
              <a:t>17</a:t>
            </a:fld>
            <a:endParaRPr lang="ja-JP" altLang="en-US"/>
          </a:p>
        </p:txBody>
      </p:sp>
      <p:pic>
        <p:nvPicPr>
          <p:cNvPr id="2253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916113"/>
            <a:ext cx="6192837" cy="467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534" name="角丸四角形吹き出し 7"/>
          <p:cNvSpPr>
            <a:spLocks noChangeArrowheads="1"/>
          </p:cNvSpPr>
          <p:nvPr/>
        </p:nvSpPr>
        <p:spPr bwMode="auto">
          <a:xfrm>
            <a:off x="4932363" y="1916113"/>
            <a:ext cx="4032250" cy="1512887"/>
          </a:xfrm>
          <a:prstGeom prst="wedgeRoundRectCallout">
            <a:avLst>
              <a:gd name="adj1" fmla="val -36838"/>
              <a:gd name="adj2" fmla="val 63144"/>
              <a:gd name="adj3" fmla="val 16667"/>
            </a:avLst>
          </a:prstGeom>
          <a:solidFill>
            <a:srgbClr val="FFFF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/>
          <a:lstStyle/>
          <a:p>
            <a:r>
              <a:rPr lang="ja-JP" altLang="en-US" sz="2000" dirty="0">
                <a:solidFill>
                  <a:srgbClr val="FF0000"/>
                </a:solidFill>
              </a:rPr>
              <a:t>リソースファイル：</a:t>
            </a:r>
            <a:br>
              <a:rPr lang="ja-JP" altLang="en-US" sz="2000" dirty="0">
                <a:solidFill>
                  <a:srgbClr val="FF0000"/>
                </a:solidFill>
              </a:rPr>
            </a:br>
            <a:r>
              <a:rPr lang="en-US" altLang="ja-JP" sz="2000" dirty="0">
                <a:solidFill>
                  <a:srgbClr val="FF0000"/>
                </a:solidFill>
              </a:rPr>
              <a:t>asp_short_script.res</a:t>
            </a:r>
          </a:p>
          <a:p>
            <a:r>
              <a:rPr lang="ja-JP" altLang="en-US" sz="2000" dirty="0">
                <a:solidFill>
                  <a:srgbClr val="FF0000"/>
                </a:solidFill>
              </a:rPr>
              <a:t>トレースログファイル：</a:t>
            </a:r>
            <a:br>
              <a:rPr lang="ja-JP" altLang="en-US" sz="2000" dirty="0">
                <a:solidFill>
                  <a:srgbClr val="FF0000"/>
                </a:solidFill>
              </a:rPr>
            </a:br>
            <a:r>
              <a:rPr lang="en-US" altLang="ja-JP" sz="2000" dirty="0">
                <a:solidFill>
                  <a:srgbClr val="FF0000"/>
                </a:solidFill>
              </a:rPr>
              <a:t>asp_short._</a:t>
            </a:r>
            <a:r>
              <a:rPr lang="en-US" altLang="ja-JP" sz="2000" dirty="0" smtClean="0">
                <a:solidFill>
                  <a:srgbClr val="FF0000"/>
                </a:solidFill>
              </a:rPr>
              <a:t>script.log</a:t>
            </a:r>
            <a:endParaRPr lang="ja-JP" alt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 smtClean="0"/>
              <a:t>変換スクリプトの作成時補足資料</a:t>
            </a:r>
            <a:endParaRPr kumimoji="1" lang="ja-JP" altLang="en-US" dirty="0"/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320541-220C-464D-A33C-9CC39DE8AA6A}" type="slidenum">
              <a:rPr lang="ja-JP" altLang="en-US" smtClean="0"/>
              <a:pPr>
                <a:defRPr/>
              </a:pPr>
              <a:t>18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155506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ja-JP" altLang="en-US" dirty="0" smtClean="0"/>
              <a:t>標準形式トレースログファイルとは</a:t>
            </a:r>
            <a:endParaRPr lang="ja-JP" altLang="en-US" dirty="0"/>
          </a:p>
        </p:txBody>
      </p:sp>
      <p:sp>
        <p:nvSpPr>
          <p:cNvPr id="9219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mtClean="0"/>
              <a:t>OS</a:t>
            </a:r>
            <a:r>
              <a:rPr lang="ja-JP" altLang="en-US" smtClean="0"/>
              <a:t>が出力した様々のトレースログを，</a:t>
            </a:r>
            <a:r>
              <a:rPr lang="en-US" altLang="ja-JP" smtClean="0"/>
              <a:t>TLV</a:t>
            </a:r>
            <a:r>
              <a:rPr lang="ja-JP" altLang="en-US" smtClean="0"/>
              <a:t>が可視化のために，認識できるような形式に変換したトレースログファイル</a:t>
            </a:r>
            <a:endParaRPr lang="en-US" altLang="ja-JP" smtClean="0"/>
          </a:p>
          <a:p>
            <a:pPr lvl="1"/>
            <a:r>
              <a:rPr lang="ja-JP" altLang="en-US" smtClean="0"/>
              <a:t>標準変換</a:t>
            </a:r>
            <a:endParaRPr lang="en-US" altLang="ja-JP" smtClean="0"/>
          </a:p>
          <a:p>
            <a:pPr lvl="1"/>
            <a:r>
              <a:rPr lang="ja-JP" altLang="en-US" smtClean="0"/>
              <a:t>詳しくは</a:t>
            </a:r>
            <a:r>
              <a:rPr lang="en-US" altLang="ja-JP" smtClean="0"/>
              <a:t>TLV_convert_rules.ppt</a:t>
            </a:r>
            <a:r>
              <a:rPr lang="ja-JP" altLang="en-US" smtClean="0"/>
              <a:t>参照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6D960CE-8159-4CA9-9324-3C4B9165FC78}" type="slidenum">
              <a:rPr lang="ja-JP" altLang="en-US" smtClean="0"/>
              <a:pPr>
                <a:defRPr/>
              </a:pPr>
              <a:t>19</a:t>
            </a:fld>
            <a:endParaRPr lang="ja-JP" altLang="en-US"/>
          </a:p>
        </p:txBody>
      </p:sp>
      <p:pic>
        <p:nvPicPr>
          <p:cNvPr id="9221" name="コンテンツ プレースホルダ 5" descr="tlv.bmp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4156075"/>
            <a:ext cx="2755900" cy="213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コンテンツ プレースホルダ 5" descr="tlv.bmp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700" y="4306888"/>
            <a:ext cx="2755900" cy="183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3" name="テキスト ボックス 20"/>
          <p:cNvSpPr txBox="1">
            <a:spLocks noChangeArrowheads="1"/>
          </p:cNvSpPr>
          <p:nvPr/>
        </p:nvSpPr>
        <p:spPr bwMode="auto">
          <a:xfrm>
            <a:off x="3995738" y="5043488"/>
            <a:ext cx="1571625" cy="369887"/>
          </a:xfrm>
          <a:prstGeom prst="rect">
            <a:avLst/>
          </a:prstGeom>
          <a:noFill/>
          <a:ln w="5715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ja-JP" altLang="en-US">
                <a:latin typeface="MeiryoKe_PGothic" pitchFamily="50" charset="-128"/>
                <a:ea typeface="MeiryoKe_PGothic" pitchFamily="50" charset="-128"/>
              </a:rPr>
              <a:t>標準形式変換</a:t>
            </a:r>
          </a:p>
        </p:txBody>
      </p:sp>
    </p:spTree>
    <p:extLst>
      <p:ext uri="{BB962C8B-B14F-4D97-AF65-F5344CB8AC3E}">
        <p14:creationId xmlns:p14="http://schemas.microsoft.com/office/powerpoint/2010/main" val="2824688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ja-JP" altLang="en-US" dirty="0" smtClean="0"/>
              <a:t>目次</a:t>
            </a:r>
            <a:endParaRPr lang="ja-JP" altLang="en-US" dirty="0"/>
          </a:p>
        </p:txBody>
      </p:sp>
      <p:sp>
        <p:nvSpPr>
          <p:cNvPr id="4099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 smtClean="0"/>
              <a:t>概要</a:t>
            </a:r>
            <a:endParaRPr lang="en-US" altLang="ja-JP" dirty="0" smtClean="0"/>
          </a:p>
          <a:p>
            <a:r>
              <a:rPr lang="en-US" altLang="ja-JP" dirty="0" smtClean="0"/>
              <a:t>TLV</a:t>
            </a:r>
            <a:r>
              <a:rPr lang="ja-JP" altLang="en-US" dirty="0" smtClean="0"/>
              <a:t>内部の標準形式変換</a:t>
            </a:r>
            <a:endParaRPr lang="en-US" altLang="ja-JP" dirty="0" smtClean="0"/>
          </a:p>
          <a:p>
            <a:r>
              <a:rPr lang="ja-JP" altLang="en-US" dirty="0" smtClean="0"/>
              <a:t>標準形式トレースログの直接入力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概要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使い方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利用の実例</a:t>
            </a:r>
            <a:endParaRPr lang="en-US" altLang="ja-JP" dirty="0" smtClean="0"/>
          </a:p>
          <a:p>
            <a:r>
              <a:rPr lang="ja-JP" altLang="en-US" dirty="0" smtClean="0"/>
              <a:t>スクリプト拡張機能を用いた変換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概要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動作環境の構築</a:t>
            </a:r>
            <a:endParaRPr lang="en-US" altLang="ja-JP" dirty="0" smtClean="0"/>
          </a:p>
          <a:p>
            <a:pPr lvl="1"/>
            <a:r>
              <a:rPr lang="ja-JP" altLang="en-US" dirty="0"/>
              <a:t>使い方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利用の実例</a:t>
            </a:r>
            <a:endParaRPr lang="en-US" altLang="ja-JP" dirty="0"/>
          </a:p>
          <a:p>
            <a:r>
              <a:rPr lang="ja-JP" altLang="en-US" dirty="0" smtClean="0"/>
              <a:t>変換スクリプトの作成時補足資料</a:t>
            </a:r>
            <a:endParaRPr lang="en-US" altLang="ja-JP" dirty="0" smtClean="0"/>
          </a:p>
          <a:p>
            <a:endParaRPr lang="en-US" altLang="ja-JP" dirty="0" smtClean="0"/>
          </a:p>
          <a:p>
            <a:endParaRPr lang="en-US" altLang="ja-JP" dirty="0" smtClean="0"/>
          </a:p>
          <a:p>
            <a:endParaRPr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E9F001-51E1-4BD7-A143-8913C100895C}" type="slidenum">
              <a:rPr lang="ja-JP" altLang="en-US" smtClean="0"/>
              <a:pPr>
                <a:defRPr/>
              </a:pPr>
              <a:t>2</a:t>
            </a:fld>
            <a:endParaRPr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タイトル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ja-JP" altLang="en-US" dirty="0" smtClean="0"/>
              <a:t>スクリプト拡張機能の仕様</a:t>
            </a:r>
          </a:p>
        </p:txBody>
      </p:sp>
      <p:sp>
        <p:nvSpPr>
          <p:cNvPr id="20483" name="コンテンツ プレースホルダ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MeiryoKe_PGothic" pitchFamily="50" charset="-128"/>
              <a:buAutoNum type="arabicPeriod"/>
            </a:pPr>
            <a:r>
              <a:rPr lang="en-US" altLang="ja-JP" smtClean="0"/>
              <a:t>TLV</a:t>
            </a:r>
            <a:r>
              <a:rPr lang="ja-JP" altLang="en-US" smtClean="0"/>
              <a:t>が、統計情報ファイル</a:t>
            </a:r>
            <a:r>
              <a:rPr lang="en-US" altLang="ja-JP" smtClean="0"/>
              <a:t/>
            </a:r>
            <a:br>
              <a:rPr lang="en-US" altLang="ja-JP" smtClean="0"/>
            </a:br>
            <a:r>
              <a:rPr lang="ja-JP" altLang="en-US" smtClean="0">
                <a:solidFill>
                  <a:srgbClr val="FF0000"/>
                </a:solidFill>
              </a:rPr>
              <a:t>生成用</a:t>
            </a:r>
            <a:r>
              <a:rPr lang="ja-JP" altLang="en-US" smtClean="0"/>
              <a:t>外部スクリプトを起動する</a:t>
            </a:r>
            <a:endParaRPr lang="en-US" altLang="ja-JP" smtClean="0"/>
          </a:p>
          <a:p>
            <a:pPr marL="457200" indent="-457200">
              <a:buFont typeface="MeiryoKe_PGothic" pitchFamily="50" charset="-128"/>
              <a:buAutoNum type="arabicPeriod"/>
            </a:pPr>
            <a:r>
              <a:rPr lang="ja-JP" altLang="en-US" smtClean="0"/>
              <a:t>外部スクリプトの標準入力に</a:t>
            </a:r>
            <a:r>
              <a:rPr lang="en-US" altLang="ja-JP" smtClean="0"/>
              <a:t/>
            </a:r>
            <a:br>
              <a:rPr lang="en-US" altLang="ja-JP" smtClean="0"/>
            </a:br>
            <a:r>
              <a:rPr lang="ja-JP" altLang="en-US" smtClean="0"/>
              <a:t>リソースファイルが書き込まれる</a:t>
            </a:r>
            <a:endParaRPr lang="en-US" altLang="ja-JP" smtClean="0"/>
          </a:p>
          <a:p>
            <a:pPr marL="457200" indent="-457200">
              <a:buFont typeface="MeiryoKe_PGothic" pitchFamily="50" charset="-128"/>
              <a:buAutoNum type="arabicPeriod"/>
            </a:pPr>
            <a:r>
              <a:rPr lang="ja-JP" altLang="en-US" smtClean="0"/>
              <a:t>外部スクリプトの標準入力に</a:t>
            </a:r>
            <a:r>
              <a:rPr lang="en-US" altLang="ja-JP" smtClean="0"/>
              <a:t/>
            </a:r>
            <a:br>
              <a:rPr lang="en-US" altLang="ja-JP" smtClean="0"/>
            </a:br>
            <a:r>
              <a:rPr lang="en-US" altLang="ja-JP" smtClean="0"/>
              <a:t>---</a:t>
            </a:r>
            <a:r>
              <a:rPr lang="ja-JP" altLang="en-US" smtClean="0"/>
              <a:t>が書き込まれる</a:t>
            </a:r>
            <a:endParaRPr lang="en-US" altLang="ja-JP" smtClean="0"/>
          </a:p>
          <a:p>
            <a:pPr marL="457200" indent="-457200">
              <a:buFont typeface="MeiryoKe_PGothic" pitchFamily="50" charset="-128"/>
              <a:buAutoNum type="arabicPeriod"/>
            </a:pPr>
            <a:r>
              <a:rPr lang="ja-JP" altLang="en-US" smtClean="0"/>
              <a:t>外部</a:t>
            </a:r>
            <a:r>
              <a:rPr lang="ja-JP" altLang="en-US" smtClean="0">
                <a:solidFill>
                  <a:srgbClr val="FF0000"/>
                </a:solidFill>
              </a:rPr>
              <a:t>スクリプト</a:t>
            </a:r>
            <a:r>
              <a:rPr lang="ja-JP" altLang="en-US" smtClean="0"/>
              <a:t>の標準入力に</a:t>
            </a:r>
            <a:r>
              <a:rPr lang="en-US" altLang="ja-JP" smtClean="0"/>
              <a:t/>
            </a:r>
            <a:br>
              <a:rPr lang="en-US" altLang="ja-JP" smtClean="0"/>
            </a:br>
            <a:r>
              <a:rPr lang="ja-JP" altLang="en-US" smtClean="0"/>
              <a:t>対象ファイルが書き込まれる</a:t>
            </a:r>
            <a:endParaRPr lang="en-US" altLang="ja-JP" smtClean="0"/>
          </a:p>
          <a:p>
            <a:pPr marL="457200" indent="-457200">
              <a:buFont typeface="MeiryoKe_PGothic" pitchFamily="50" charset="-128"/>
              <a:buAutoNum type="arabicPeriod"/>
            </a:pPr>
            <a:r>
              <a:rPr lang="ja-JP" altLang="en-US" smtClean="0"/>
              <a:t>外部スクリプトが標準出力に</a:t>
            </a:r>
            <a:r>
              <a:rPr lang="en-US" altLang="ja-JP" smtClean="0"/>
              <a:t/>
            </a:r>
            <a:br>
              <a:rPr lang="en-US" altLang="ja-JP" smtClean="0"/>
            </a:br>
            <a:r>
              <a:rPr lang="ja-JP" altLang="en-US" smtClean="0"/>
              <a:t>書きだしたトレースログを</a:t>
            </a:r>
            <a:r>
              <a:rPr lang="en-US" altLang="ja-JP" smtClean="0"/>
              <a:t/>
            </a:r>
            <a:br>
              <a:rPr lang="en-US" altLang="ja-JP" smtClean="0"/>
            </a:br>
            <a:r>
              <a:rPr lang="en-US" altLang="ja-JP" smtClean="0"/>
              <a:t>TLV</a:t>
            </a:r>
            <a:r>
              <a:rPr lang="ja-JP" altLang="en-US" smtClean="0"/>
              <a:t>が読み込む</a:t>
            </a:r>
            <a:endParaRPr lang="en-US" altLang="ja-JP" smtClean="0"/>
          </a:p>
          <a:p>
            <a:pPr marL="457200" indent="-457200">
              <a:buFont typeface="MeiryoKe_PGothic" pitchFamily="50" charset="-128"/>
              <a:buAutoNum type="arabicPeriod"/>
            </a:pPr>
            <a:endParaRPr lang="ja-JP" altLang="en-US" smtClean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B057931-005A-48BC-944F-4F759F5F34C8}" type="slidenum">
              <a:rPr lang="ja-JP" altLang="en-US" smtClean="0"/>
              <a:pPr>
                <a:defRPr/>
              </a:pPr>
              <a:t>20</a:t>
            </a:fld>
            <a:endParaRPr lang="ja-JP" altLang="en-US"/>
          </a:p>
        </p:txBody>
      </p:sp>
      <p:sp>
        <p:nvSpPr>
          <p:cNvPr id="5" name="正方形/長方形 4"/>
          <p:cNvSpPr/>
          <p:nvPr/>
        </p:nvSpPr>
        <p:spPr bwMode="auto">
          <a:xfrm>
            <a:off x="5219700" y="1125538"/>
            <a:ext cx="3816350" cy="18732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/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ja-JP" sz="1600" dirty="0">
                <a:solidFill>
                  <a:srgbClr val="000000"/>
                </a:solidFill>
                <a:latin typeface="Times New Roman" pitchFamily="18" charset="0"/>
                <a:ea typeface="ＭＳ ゴシック" pitchFamily="49" charset="-128"/>
              </a:rPr>
              <a:t>{</a:t>
            </a:r>
            <a:r>
              <a:rPr lang="ja-JP" altLang="en-US" sz="1600" dirty="0">
                <a:solidFill>
                  <a:srgbClr val="000000"/>
                </a:solidFill>
                <a:latin typeface="Times New Roman" pitchFamily="18" charset="0"/>
                <a:ea typeface="ＭＳ ゴシック" pitchFamily="49" charset="-128"/>
              </a:rPr>
              <a:t>　　　　　　　　</a:t>
            </a:r>
            <a:r>
              <a:rPr lang="ja-JP" altLang="en-US" sz="1600" b="1" dirty="0">
                <a:solidFill>
                  <a:srgbClr val="000000"/>
                </a:solidFill>
                <a:latin typeface="Times New Roman" pitchFamily="18" charset="0"/>
                <a:ea typeface="ＭＳ ゴシック" pitchFamily="49" charset="-128"/>
              </a:rPr>
              <a:t>リソースファイル</a:t>
            </a:r>
            <a:endParaRPr lang="en-US" altLang="ja-JP" sz="1600" b="1" dirty="0">
              <a:solidFill>
                <a:srgbClr val="000000"/>
              </a:solidFill>
              <a:latin typeface="Times New Roman" pitchFamily="18" charset="0"/>
              <a:ea typeface="ＭＳ ゴシック" pitchFamily="49" charset="-128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ja-JP" altLang="en-US" sz="1600" dirty="0">
                <a:solidFill>
                  <a:srgbClr val="000000"/>
                </a:solidFill>
                <a:latin typeface="Times New Roman" pitchFamily="18" charset="0"/>
                <a:ea typeface="ＭＳ ゴシック" pitchFamily="49" charset="-128"/>
              </a:rPr>
              <a:t>　</a:t>
            </a:r>
            <a:r>
              <a:rPr lang="en-US" altLang="ja-JP" sz="1600" dirty="0">
                <a:solidFill>
                  <a:srgbClr val="000000"/>
                </a:solidFill>
                <a:latin typeface="Times New Roman" pitchFamily="18" charset="0"/>
                <a:ea typeface="ＭＳ ゴシック" pitchFamily="49" charset="-128"/>
              </a:rPr>
              <a:t>"</a:t>
            </a:r>
            <a:r>
              <a:rPr lang="en-US" altLang="ja-JP" sz="1600" dirty="0" err="1">
                <a:solidFill>
                  <a:srgbClr val="000000"/>
                </a:solidFill>
                <a:latin typeface="Times New Roman" pitchFamily="18" charset="0"/>
                <a:ea typeface="ＭＳ ゴシック" pitchFamily="49" charset="-128"/>
              </a:rPr>
              <a:t>TimeScale</a:t>
            </a:r>
            <a:r>
              <a:rPr lang="en-US" altLang="ja-JP" sz="1600" dirty="0">
                <a:solidFill>
                  <a:srgbClr val="000000"/>
                </a:solidFill>
                <a:latin typeface="Times New Roman" pitchFamily="18" charset="0"/>
                <a:ea typeface="ＭＳ ゴシック" pitchFamily="49" charset="-128"/>
              </a:rPr>
              <a:t>" :"us",</a:t>
            </a: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ja-JP" altLang="en-US" sz="1600" dirty="0">
                <a:solidFill>
                  <a:srgbClr val="000000"/>
                </a:solidFill>
                <a:latin typeface="Times New Roman" pitchFamily="18" charset="0"/>
                <a:ea typeface="ＭＳ ゴシック" pitchFamily="49" charset="-128"/>
              </a:rPr>
              <a:t>　</a:t>
            </a:r>
            <a:r>
              <a:rPr lang="en-US" altLang="ja-JP" sz="1600" dirty="0">
                <a:solidFill>
                  <a:srgbClr val="000000"/>
                </a:solidFill>
                <a:latin typeface="Times New Roman" pitchFamily="18" charset="0"/>
                <a:ea typeface="ＭＳ ゴシック" pitchFamily="49" charset="-128"/>
              </a:rPr>
              <a:t>"</a:t>
            </a:r>
            <a:r>
              <a:rPr lang="en-US" altLang="ja-JP" sz="1600" dirty="0" err="1">
                <a:solidFill>
                  <a:srgbClr val="000000"/>
                </a:solidFill>
                <a:latin typeface="Times New Roman" pitchFamily="18" charset="0"/>
                <a:ea typeface="ＭＳ ゴシック" pitchFamily="49" charset="-128"/>
              </a:rPr>
              <a:t>TimeRadix</a:t>
            </a:r>
            <a:r>
              <a:rPr lang="en-US" altLang="ja-JP" sz="1600" dirty="0">
                <a:solidFill>
                  <a:srgbClr val="000000"/>
                </a:solidFill>
                <a:latin typeface="Times New Roman" pitchFamily="18" charset="0"/>
                <a:ea typeface="ＭＳ ゴシック" pitchFamily="49" charset="-128"/>
              </a:rPr>
              <a:t>" :10,</a:t>
            </a: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ja-JP" altLang="en-US" sz="1600" dirty="0">
                <a:solidFill>
                  <a:srgbClr val="000000"/>
                </a:solidFill>
                <a:latin typeface="Times New Roman" pitchFamily="18" charset="0"/>
                <a:ea typeface="ＭＳ ゴシック" pitchFamily="49" charset="-128"/>
              </a:rPr>
              <a:t>　</a:t>
            </a:r>
            <a:r>
              <a:rPr lang="en-US" altLang="ja-JP" sz="1600" dirty="0">
                <a:solidFill>
                  <a:srgbClr val="000000"/>
                </a:solidFill>
                <a:latin typeface="Times New Roman" pitchFamily="18" charset="0"/>
                <a:ea typeface="ＭＳ ゴシック" pitchFamily="49" charset="-128"/>
              </a:rPr>
              <a:t>"</a:t>
            </a:r>
            <a:r>
              <a:rPr lang="en-US" altLang="ja-JP" sz="1600" dirty="0" err="1">
                <a:solidFill>
                  <a:srgbClr val="000000"/>
                </a:solidFill>
                <a:latin typeface="Times New Roman" pitchFamily="18" charset="0"/>
                <a:ea typeface="ＭＳ ゴシック" pitchFamily="49" charset="-128"/>
              </a:rPr>
              <a:t>ConvertRules</a:t>
            </a:r>
            <a:r>
              <a:rPr lang="en-US" altLang="ja-JP" sz="1600" dirty="0">
                <a:solidFill>
                  <a:srgbClr val="000000"/>
                </a:solidFill>
                <a:latin typeface="Times New Roman" pitchFamily="18" charset="0"/>
                <a:ea typeface="ＭＳ ゴシック" pitchFamily="49" charset="-128"/>
              </a:rPr>
              <a:t>"   :["asp"],</a:t>
            </a: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ja-JP" altLang="en-US" sz="1600" dirty="0">
                <a:solidFill>
                  <a:srgbClr val="000000"/>
                </a:solidFill>
                <a:latin typeface="Times New Roman" pitchFamily="18" charset="0"/>
                <a:ea typeface="ＭＳ ゴシック" pitchFamily="49" charset="-128"/>
              </a:rPr>
              <a:t>　</a:t>
            </a:r>
            <a:r>
              <a:rPr lang="en-US" altLang="ja-JP" sz="1600" dirty="0">
                <a:solidFill>
                  <a:srgbClr val="000000"/>
                </a:solidFill>
                <a:latin typeface="Times New Roman" pitchFamily="18" charset="0"/>
                <a:ea typeface="ＭＳ ゴシック" pitchFamily="49" charset="-128"/>
              </a:rPr>
              <a:t>"</a:t>
            </a:r>
            <a:r>
              <a:rPr lang="en-US" altLang="ja-JP" sz="1600" dirty="0" err="1">
                <a:solidFill>
                  <a:srgbClr val="000000"/>
                </a:solidFill>
                <a:latin typeface="Times New Roman" pitchFamily="18" charset="0"/>
                <a:ea typeface="ＭＳ ゴシック" pitchFamily="49" charset="-128"/>
              </a:rPr>
              <a:t>VisualizeRules</a:t>
            </a:r>
            <a:r>
              <a:rPr lang="en-US" altLang="ja-JP" sz="1600" dirty="0">
                <a:solidFill>
                  <a:srgbClr val="000000"/>
                </a:solidFill>
                <a:latin typeface="Times New Roman" pitchFamily="18" charset="0"/>
                <a:ea typeface="ＭＳ ゴシック" pitchFamily="49" charset="-128"/>
              </a:rPr>
              <a:t>" :["</a:t>
            </a:r>
            <a:r>
              <a:rPr lang="en-US" altLang="ja-JP" sz="1600" dirty="0" err="1">
                <a:solidFill>
                  <a:srgbClr val="000000"/>
                </a:solidFill>
                <a:latin typeface="Times New Roman" pitchFamily="18" charset="0"/>
                <a:ea typeface="ＭＳ ゴシック" pitchFamily="49" charset="-128"/>
              </a:rPr>
              <a:t>toppers","asp</a:t>
            </a:r>
            <a:r>
              <a:rPr lang="en-US" altLang="ja-JP" sz="1600" dirty="0">
                <a:solidFill>
                  <a:srgbClr val="000000"/>
                </a:solidFill>
                <a:latin typeface="Times New Roman" pitchFamily="18" charset="0"/>
                <a:ea typeface="ＭＳ ゴシック" pitchFamily="49" charset="-128"/>
              </a:rPr>
              <a:t>"],</a:t>
            </a: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ja-JP" altLang="en-US" sz="1600" dirty="0">
                <a:solidFill>
                  <a:srgbClr val="000000"/>
                </a:solidFill>
                <a:latin typeface="Times New Roman" pitchFamily="18" charset="0"/>
                <a:ea typeface="ＭＳ ゴシック" pitchFamily="49" charset="-128"/>
              </a:rPr>
              <a:t>　</a:t>
            </a:r>
            <a:r>
              <a:rPr lang="en-US" altLang="ja-JP" sz="1600" dirty="0">
                <a:solidFill>
                  <a:srgbClr val="000000"/>
                </a:solidFill>
                <a:latin typeface="Times New Roman" pitchFamily="18" charset="0"/>
                <a:ea typeface="ＭＳ ゴシック" pitchFamily="49" charset="-128"/>
              </a:rPr>
              <a:t>"</a:t>
            </a:r>
            <a:r>
              <a:rPr lang="en-US" altLang="ja-JP" sz="1600" dirty="0" err="1">
                <a:solidFill>
                  <a:srgbClr val="000000"/>
                </a:solidFill>
                <a:latin typeface="Times New Roman" pitchFamily="18" charset="0"/>
                <a:ea typeface="ＭＳ ゴシック" pitchFamily="49" charset="-128"/>
              </a:rPr>
              <a:t>ResourceHeaders</a:t>
            </a:r>
            <a:r>
              <a:rPr lang="en-US" altLang="ja-JP" sz="1600" dirty="0">
                <a:solidFill>
                  <a:srgbClr val="000000"/>
                </a:solidFill>
                <a:latin typeface="Times New Roman" pitchFamily="18" charset="0"/>
                <a:ea typeface="ＭＳ ゴシック" pitchFamily="49" charset="-128"/>
              </a:rPr>
              <a:t>":["asp“],</a:t>
            </a: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ja-JP" sz="1600" dirty="0">
                <a:solidFill>
                  <a:srgbClr val="000000"/>
                </a:solidFill>
                <a:latin typeface="Times New Roman" pitchFamily="18" charset="0"/>
                <a:ea typeface="ＭＳ ゴシック" pitchFamily="49" charset="-128"/>
              </a:rPr>
              <a:t>….</a:t>
            </a:r>
            <a:endParaRPr lang="ja-JP" altLang="en-US" sz="1600" dirty="0">
              <a:solidFill>
                <a:srgbClr val="000000"/>
              </a:solidFill>
              <a:latin typeface="Times New Roman" pitchFamily="18" charset="0"/>
              <a:ea typeface="ＭＳ ゴシック" pitchFamily="49" charset="-128"/>
            </a:endParaRPr>
          </a:p>
        </p:txBody>
      </p:sp>
      <p:sp>
        <p:nvSpPr>
          <p:cNvPr id="20486" name="正方形/長方形 4"/>
          <p:cNvSpPr>
            <a:spLocks noChangeArrowheads="1"/>
          </p:cNvSpPr>
          <p:nvPr/>
        </p:nvSpPr>
        <p:spPr bwMode="auto">
          <a:xfrm>
            <a:off x="5219700" y="2998788"/>
            <a:ext cx="3816350" cy="3587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sz="2000">
                <a:latin typeface="Times New Roman" pitchFamily="18" charset="0"/>
                <a:ea typeface="ＭＳ ゴシック" pitchFamily="49" charset="-128"/>
              </a:rPr>
              <a:t>---</a:t>
            </a:r>
            <a:endParaRPr lang="ja-JP" altLang="en-US" sz="2000">
              <a:latin typeface="Times New Roman" pitchFamily="18" charset="0"/>
              <a:ea typeface="ＭＳ ゴシック" pitchFamily="49" charset="-128"/>
            </a:endParaRPr>
          </a:p>
        </p:txBody>
      </p:sp>
      <p:sp>
        <p:nvSpPr>
          <p:cNvPr id="8" name="正方形/長方形 7"/>
          <p:cNvSpPr/>
          <p:nvPr/>
        </p:nvSpPr>
        <p:spPr bwMode="auto">
          <a:xfrm>
            <a:off x="5219700" y="3357563"/>
            <a:ext cx="3816350" cy="18732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b"/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ja-JP" altLang="en-US" sz="2000" b="1" dirty="0">
                <a:latin typeface="Times New Roman" pitchFamily="18" charset="0"/>
                <a:ea typeface="ＭＳ ゴシック" pitchFamily="49" charset="-128"/>
              </a:rPr>
              <a:t>対象ファイル</a:t>
            </a:r>
            <a:r>
              <a:rPr lang="en-US" altLang="ja-JP" sz="2000" b="1" dirty="0">
                <a:latin typeface="Times New Roman" pitchFamily="18" charset="0"/>
                <a:ea typeface="ＭＳ ゴシック" pitchFamily="49" charset="-128"/>
              </a:rPr>
              <a:t>(1</a:t>
            </a:r>
            <a:r>
              <a:rPr lang="ja-JP" altLang="en-US" sz="2000" b="1" dirty="0">
                <a:latin typeface="Times New Roman" pitchFamily="18" charset="0"/>
                <a:ea typeface="ＭＳ ゴシック" pitchFamily="49" charset="-128"/>
              </a:rPr>
              <a:t>つ</a:t>
            </a:r>
            <a:r>
              <a:rPr lang="en-US" altLang="ja-JP" sz="2000" b="1" dirty="0">
                <a:latin typeface="Times New Roman" pitchFamily="18" charset="0"/>
                <a:ea typeface="ＭＳ ゴシック" pitchFamily="49" charset="-128"/>
              </a:rPr>
              <a:t>)</a:t>
            </a:r>
            <a:endParaRPr lang="ja-JP" altLang="en-US" sz="2000" b="1" dirty="0">
              <a:latin typeface="Times New Roman" pitchFamily="18" charset="0"/>
              <a:ea typeface="ＭＳ ゴシック" pitchFamily="49" charset="-128"/>
            </a:endParaRPr>
          </a:p>
        </p:txBody>
      </p:sp>
      <p:sp>
        <p:nvSpPr>
          <p:cNvPr id="9" name="正方形/長方形 8"/>
          <p:cNvSpPr/>
          <p:nvPr/>
        </p:nvSpPr>
        <p:spPr bwMode="auto">
          <a:xfrm>
            <a:off x="5219700" y="3357563"/>
            <a:ext cx="2527300" cy="71913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/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ja-JP" sz="1200" dirty="0">
                <a:latin typeface="Times New Roman" pitchFamily="18" charset="0"/>
                <a:ea typeface="ＭＳ ゴシック" pitchFamily="49" charset="-128"/>
              </a:rPr>
              <a:t>[1926099] dispatch to task 1.</a:t>
            </a: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ja-JP" sz="1200" dirty="0">
                <a:latin typeface="Times New Roman" pitchFamily="18" charset="0"/>
                <a:ea typeface="ＭＳ ゴシック" pitchFamily="49" charset="-128"/>
              </a:rPr>
              <a:t>[1926446] enter to </a:t>
            </a:r>
            <a:r>
              <a:rPr lang="en-US" altLang="ja-JP" sz="1200" dirty="0" err="1">
                <a:latin typeface="Times New Roman" pitchFamily="18" charset="0"/>
                <a:ea typeface="ＭＳ ゴシック" pitchFamily="49" charset="-128"/>
              </a:rPr>
              <a:t>ena_int</a:t>
            </a:r>
            <a:r>
              <a:rPr lang="en-US" altLang="ja-JP" sz="1200" dirty="0">
                <a:latin typeface="Times New Roman" pitchFamily="18" charset="0"/>
                <a:ea typeface="ＭＳ ゴシック" pitchFamily="49" charset="-128"/>
              </a:rPr>
              <a:t> </a:t>
            </a:r>
            <a:r>
              <a:rPr lang="en-US" altLang="ja-JP" sz="1200" dirty="0" err="1">
                <a:latin typeface="Times New Roman" pitchFamily="18" charset="0"/>
                <a:ea typeface="ＭＳ ゴシック" pitchFamily="49" charset="-128"/>
              </a:rPr>
              <a:t>intno</a:t>
            </a:r>
            <a:r>
              <a:rPr lang="en-US" altLang="ja-JP" sz="1200" dirty="0">
                <a:latin typeface="Times New Roman" pitchFamily="18" charset="0"/>
                <a:ea typeface="ＭＳ ゴシック" pitchFamily="49" charset="-128"/>
              </a:rPr>
              <a:t>=2.</a:t>
            </a: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ja-JP" sz="1200" dirty="0">
                <a:latin typeface="Times New Roman" pitchFamily="18" charset="0"/>
                <a:ea typeface="ＭＳ ゴシック" pitchFamily="49" charset="-128"/>
              </a:rPr>
              <a:t>[1926624] leave from </a:t>
            </a:r>
            <a:r>
              <a:rPr lang="en-US" altLang="ja-JP" sz="1200" dirty="0" err="1">
                <a:latin typeface="Times New Roman" pitchFamily="18" charset="0"/>
                <a:ea typeface="ＭＳ ゴシック" pitchFamily="49" charset="-128"/>
              </a:rPr>
              <a:t>ena_int</a:t>
            </a:r>
            <a:r>
              <a:rPr lang="en-US" altLang="ja-JP" sz="1200" dirty="0">
                <a:latin typeface="Times New Roman" pitchFamily="18" charset="0"/>
                <a:ea typeface="ＭＳ ゴシック" pitchFamily="49" charset="-128"/>
              </a:rPr>
              <a:t> </a:t>
            </a:r>
            <a:r>
              <a:rPr lang="en-US" altLang="ja-JP" sz="1200" dirty="0" err="1">
                <a:latin typeface="Times New Roman" pitchFamily="18" charset="0"/>
                <a:ea typeface="ＭＳ ゴシック" pitchFamily="49" charset="-128"/>
              </a:rPr>
              <a:t>ercd</a:t>
            </a:r>
            <a:r>
              <a:rPr lang="en-US" altLang="ja-JP" sz="1200" dirty="0">
                <a:latin typeface="Times New Roman" pitchFamily="18" charset="0"/>
                <a:ea typeface="ＭＳ ゴシック" pitchFamily="49" charset="-128"/>
              </a:rPr>
              <a:t>=0.</a:t>
            </a:r>
            <a:endParaRPr lang="ja-JP" altLang="en-US" sz="1200" dirty="0">
              <a:latin typeface="Times New Roman" pitchFamily="18" charset="0"/>
              <a:ea typeface="ＭＳ ゴシック" pitchFamily="49" charset="-128"/>
            </a:endParaRPr>
          </a:p>
        </p:txBody>
      </p:sp>
      <p:sp>
        <p:nvSpPr>
          <p:cNvPr id="10" name="正方形/長方形 9"/>
          <p:cNvSpPr/>
          <p:nvPr/>
        </p:nvSpPr>
        <p:spPr bwMode="auto">
          <a:xfrm>
            <a:off x="5722938" y="3789363"/>
            <a:ext cx="3024187" cy="93662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/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ja-JP" sz="1050" dirty="0">
                <a:latin typeface="Times New Roman" pitchFamily="18" charset="0"/>
                <a:ea typeface="ＭＳ ゴシック" pitchFamily="49" charset="-128"/>
              </a:rPr>
              <a:t>"[1926099]</a:t>
            </a:r>
            <a:r>
              <a:rPr lang="en-US" altLang="ja-JP" sz="1050" dirty="0" err="1">
                <a:latin typeface="Times New Roman" pitchFamily="18" charset="0"/>
                <a:ea typeface="ＭＳ ゴシック" pitchFamily="49" charset="-128"/>
              </a:rPr>
              <a:t>LOGTASK.dispatch</a:t>
            </a:r>
            <a:r>
              <a:rPr lang="en-US" altLang="ja-JP" sz="1050" dirty="0">
                <a:latin typeface="Times New Roman" pitchFamily="18" charset="0"/>
                <a:ea typeface="ＭＳ ゴシック" pitchFamily="49" charset="-128"/>
              </a:rPr>
              <a:t>()",</a:t>
            </a: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ja-JP" sz="1050" dirty="0">
                <a:latin typeface="Times New Roman" pitchFamily="18" charset="0"/>
                <a:ea typeface="ＭＳ ゴシック" pitchFamily="49" charset="-128"/>
              </a:rPr>
              <a:t>"[1926099]</a:t>
            </a:r>
            <a:r>
              <a:rPr lang="en-US" altLang="ja-JP" sz="1050" dirty="0" err="1">
                <a:latin typeface="Times New Roman" pitchFamily="18" charset="0"/>
                <a:ea typeface="ＭＳ ゴシック" pitchFamily="49" charset="-128"/>
              </a:rPr>
              <a:t>LOGTASK.state</a:t>
            </a:r>
            <a:r>
              <a:rPr lang="en-US" altLang="ja-JP" sz="1050" dirty="0">
                <a:latin typeface="Times New Roman" pitchFamily="18" charset="0"/>
                <a:ea typeface="ＭＳ ゴシック" pitchFamily="49" charset="-128"/>
              </a:rPr>
              <a:t>=RUNNING",</a:t>
            </a: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ja-JP" sz="1050" dirty="0">
                <a:latin typeface="Times New Roman" pitchFamily="18" charset="0"/>
                <a:ea typeface="ＭＳ ゴシック" pitchFamily="49" charset="-128"/>
              </a:rPr>
              <a:t>"[1926099]CurrentContext.name=LOGTASK",</a:t>
            </a: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ja-JP" sz="1050" dirty="0">
                <a:latin typeface="Times New Roman" pitchFamily="18" charset="0"/>
                <a:ea typeface="ＭＳ ゴシック" pitchFamily="49" charset="-128"/>
              </a:rPr>
              <a:t>"[1926446]</a:t>
            </a:r>
            <a:r>
              <a:rPr lang="en-US" altLang="ja-JP" sz="1050" dirty="0" err="1">
                <a:latin typeface="Times New Roman" pitchFamily="18" charset="0"/>
                <a:ea typeface="ＭＳ ゴシック" pitchFamily="49" charset="-128"/>
              </a:rPr>
              <a:t>LOGTASK.enterSVC</a:t>
            </a:r>
            <a:r>
              <a:rPr lang="en-US" altLang="ja-JP" sz="1050" dirty="0">
                <a:latin typeface="Times New Roman" pitchFamily="18" charset="0"/>
                <a:ea typeface="ＭＳ ゴシック" pitchFamily="49" charset="-128"/>
              </a:rPr>
              <a:t>(</a:t>
            </a:r>
            <a:r>
              <a:rPr lang="en-US" altLang="ja-JP" sz="1050" dirty="0" err="1">
                <a:latin typeface="Times New Roman" pitchFamily="18" charset="0"/>
                <a:ea typeface="ＭＳ ゴシック" pitchFamily="49" charset="-128"/>
              </a:rPr>
              <a:t>ena_int,intno</a:t>
            </a:r>
            <a:r>
              <a:rPr lang="en-US" altLang="ja-JP" sz="1050" dirty="0">
                <a:latin typeface="Times New Roman" pitchFamily="18" charset="0"/>
                <a:ea typeface="ＭＳ ゴシック" pitchFamily="49" charset="-128"/>
              </a:rPr>
              <a:t>=2.)",</a:t>
            </a:r>
            <a:endParaRPr lang="ja-JP" altLang="en-US" sz="1050" dirty="0">
              <a:latin typeface="Times New Roman" pitchFamily="18" charset="0"/>
              <a:ea typeface="ＭＳ ゴシック" pitchFamily="49" charset="-128"/>
            </a:endParaRPr>
          </a:p>
        </p:txBody>
      </p:sp>
      <p:sp>
        <p:nvSpPr>
          <p:cNvPr id="11" name="正方形/長方形 10"/>
          <p:cNvSpPr/>
          <p:nvPr/>
        </p:nvSpPr>
        <p:spPr bwMode="auto">
          <a:xfrm>
            <a:off x="7739063" y="4437063"/>
            <a:ext cx="1296987" cy="79375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000" tIns="46800" rIns="90000" bIns="46800"/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ja-JP" sz="1200" dirty="0">
                <a:latin typeface="Times New Roman" pitchFamily="18" charset="0"/>
                <a:ea typeface="ＭＳ ゴシック" pitchFamily="49" charset="-128"/>
              </a:rPr>
              <a:t>task1, 40</a:t>
            </a:r>
          </a:p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ja-JP" sz="1200" dirty="0">
                <a:latin typeface="Times New Roman" pitchFamily="18" charset="0"/>
                <a:ea typeface="ＭＳ ゴシック" pitchFamily="49" charset="-128"/>
              </a:rPr>
              <a:t>task2, 60</a:t>
            </a:r>
            <a:endParaRPr lang="ja-JP" altLang="en-US" sz="1200" dirty="0">
              <a:latin typeface="Times New Roman" pitchFamily="18" charset="0"/>
              <a:ea typeface="ＭＳ ゴシック" pitchFamily="49" charset="-128"/>
            </a:endParaRPr>
          </a:p>
        </p:txBody>
      </p:sp>
      <p:sp>
        <p:nvSpPr>
          <p:cNvPr id="20491" name="テキスト ボックス 1"/>
          <p:cNvSpPr txBox="1">
            <a:spLocks noChangeArrowheads="1"/>
          </p:cNvSpPr>
          <p:nvPr/>
        </p:nvSpPr>
        <p:spPr bwMode="auto">
          <a:xfrm>
            <a:off x="5219700" y="5230813"/>
            <a:ext cx="38163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/>
            <a:r>
              <a:rPr lang="ja-JP" altLang="en-US"/>
              <a:t>外部スクリプトに</a:t>
            </a:r>
            <a:r>
              <a:rPr lang="en-US" altLang="ja-JP"/>
              <a:t/>
            </a:r>
            <a:br>
              <a:rPr lang="en-US" altLang="ja-JP"/>
            </a:br>
            <a:r>
              <a:rPr lang="ja-JP" altLang="en-US"/>
              <a:t>入力される情報のイメージ図</a:t>
            </a:r>
          </a:p>
        </p:txBody>
      </p:sp>
    </p:spTree>
    <p:extLst>
      <p:ext uri="{BB962C8B-B14F-4D97-AF65-F5344CB8AC3E}">
        <p14:creationId xmlns:p14="http://schemas.microsoft.com/office/powerpoint/2010/main" val="247012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ja-JP" altLang="en-US" dirty="0" smtClean="0"/>
              <a:t>概要：</a:t>
            </a:r>
            <a:r>
              <a:rPr lang="en-US" altLang="ja-JP" dirty="0" smtClean="0"/>
              <a:t>TLV</a:t>
            </a:r>
            <a:r>
              <a:rPr lang="ja-JP" altLang="en-US" dirty="0" smtClean="0"/>
              <a:t>標準形式変換の外部プロセス化</a:t>
            </a:r>
            <a:endParaRPr lang="ja-JP" altLang="en-US" dirty="0"/>
          </a:p>
        </p:txBody>
      </p:sp>
      <p:sp>
        <p:nvSpPr>
          <p:cNvPr id="512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TLV</a:t>
            </a:r>
            <a:r>
              <a:rPr lang="ja-JP" altLang="en-US" dirty="0" smtClean="0"/>
              <a:t>内部で行っているトレースログの標準形式への変換処理を，</a:t>
            </a:r>
            <a:r>
              <a:rPr lang="en-US" altLang="ja-JP" dirty="0" smtClean="0"/>
              <a:t>TLV</a:t>
            </a:r>
            <a:r>
              <a:rPr lang="ja-JP" altLang="en-US" dirty="0" smtClean="0"/>
              <a:t>外部で行うことを可能とする機能です．</a:t>
            </a:r>
            <a:endParaRPr lang="en-US" altLang="ja-JP" dirty="0" smtClean="0"/>
          </a:p>
          <a:p>
            <a:r>
              <a:rPr lang="ja-JP" altLang="en-US" dirty="0" smtClean="0"/>
              <a:t>以下の２つの機能があります．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標準形式トレースログファイルの直接入力機能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スクリプト拡張機能を用いた外部変換</a:t>
            </a:r>
            <a:endParaRPr lang="en-US" altLang="ja-JP" dirty="0" smtClean="0"/>
          </a:p>
          <a:p>
            <a:pPr lvl="3"/>
            <a:endParaRPr lang="en-US" altLang="ja-JP" dirty="0" smtClean="0"/>
          </a:p>
          <a:p>
            <a:r>
              <a:rPr lang="ja-JP" altLang="en-US" dirty="0" smtClean="0"/>
              <a:t>この機能を用いる利点は以下の通りです．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変換処理の高速化を実現</a:t>
            </a:r>
            <a:endParaRPr lang="en-US" altLang="ja-JP" dirty="0" smtClean="0"/>
          </a:p>
          <a:p>
            <a:pPr lvl="2"/>
            <a:r>
              <a:rPr lang="ja-JP" altLang="en-US" dirty="0" smtClean="0"/>
              <a:t>標準変換を外部で高速に行うことで，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en-US" altLang="ja-JP" dirty="0" smtClean="0"/>
              <a:t>TLV</a:t>
            </a:r>
            <a:r>
              <a:rPr lang="ja-JP" altLang="en-US" dirty="0" smtClean="0"/>
              <a:t>内部の実行時間を短くすることが可能</a:t>
            </a:r>
            <a:endParaRPr lang="en-US" altLang="ja-JP" dirty="0" smtClean="0"/>
          </a:p>
          <a:p>
            <a:pPr lvl="2"/>
            <a:endParaRPr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15D924-9504-4FB9-A93D-9D2810AB0AFC}" type="slidenum">
              <a:rPr lang="ja-JP" altLang="en-US" smtClean="0"/>
              <a:pPr>
                <a:defRPr/>
              </a:pPr>
              <a:t>3</a:t>
            </a:fld>
            <a:endParaRPr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altLang="ja-JP" dirty="0" smtClean="0"/>
              <a:t>TLV</a:t>
            </a:r>
            <a:r>
              <a:rPr lang="ja-JP" altLang="en-US" dirty="0" smtClean="0"/>
              <a:t>内部の標準形式変換</a:t>
            </a:r>
          </a:p>
        </p:txBody>
      </p:sp>
      <p:sp>
        <p:nvSpPr>
          <p:cNvPr id="6147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ja-JP" altLang="en-US" smtClean="0"/>
              <a:t>標準形式変換：</a:t>
            </a:r>
            <a:r>
              <a:rPr lang="en-US" altLang="ja-JP" smtClean="0"/>
              <a:t>OS</a:t>
            </a:r>
            <a:r>
              <a:rPr lang="ja-JP" altLang="en-US" smtClean="0"/>
              <a:t>やシミュレータから出力される各種トレースログをある１つの標準形式のトレースログへと変換する機能</a:t>
            </a:r>
            <a:endParaRPr lang="en-US" altLang="ja-JP" smtClean="0"/>
          </a:p>
          <a:p>
            <a:pPr lvl="1">
              <a:lnSpc>
                <a:spcPct val="80000"/>
              </a:lnSpc>
            </a:pPr>
            <a:r>
              <a:rPr lang="ja-JP" altLang="en-US" smtClean="0"/>
              <a:t>今までは</a:t>
            </a:r>
            <a:r>
              <a:rPr lang="en-US" altLang="ja-JP" smtClean="0"/>
              <a:t>TLV</a:t>
            </a:r>
            <a:r>
              <a:rPr lang="ja-JP" altLang="en-US" smtClean="0"/>
              <a:t>の内部で各種トレースログを標準形式へと変換</a:t>
            </a:r>
            <a:endParaRPr lang="en-US" altLang="ja-JP" smtClean="0"/>
          </a:p>
        </p:txBody>
      </p:sp>
      <p:sp>
        <p:nvSpPr>
          <p:cNvPr id="23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866B767-924A-45EC-AF77-21428B734E73}" type="slidenum">
              <a:rPr lang="ja-JP" altLang="en-US"/>
              <a:pPr>
                <a:defRPr/>
              </a:pPr>
              <a:t>4</a:t>
            </a:fld>
            <a:endParaRPr lang="ja-JP" altLang="en-US"/>
          </a:p>
        </p:txBody>
      </p:sp>
      <p:sp>
        <p:nvSpPr>
          <p:cNvPr id="6149" name="Text Box 8"/>
          <p:cNvSpPr txBox="1">
            <a:spLocks noChangeArrowheads="1"/>
          </p:cNvSpPr>
          <p:nvPr/>
        </p:nvSpPr>
        <p:spPr bwMode="auto">
          <a:xfrm>
            <a:off x="3419475" y="4803775"/>
            <a:ext cx="10795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ja-JP" sz="2000">
                <a:solidFill>
                  <a:srgbClr val="0000CC"/>
                </a:solidFill>
                <a:ea typeface="ＭＳ ゴシック" pitchFamily="49" charset="-128"/>
              </a:rPr>
              <a:t>TLV</a:t>
            </a:r>
          </a:p>
        </p:txBody>
      </p:sp>
      <p:graphicFrame>
        <p:nvGraphicFramePr>
          <p:cNvPr id="6150" name="Object 2"/>
          <p:cNvGraphicFramePr>
            <a:graphicFrameLocks noChangeAspect="1"/>
          </p:cNvGraphicFramePr>
          <p:nvPr/>
        </p:nvGraphicFramePr>
        <p:xfrm>
          <a:off x="6718300" y="3933825"/>
          <a:ext cx="1885950" cy="157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9" name="Image" r:id="rId4" imgW="5168254" imgH="5155556" progId="">
                  <p:embed/>
                </p:oleObj>
              </mc:Choice>
              <mc:Fallback>
                <p:oleObj name="Image" r:id="rId4" imgW="5168254" imgH="5155556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18300" y="3933825"/>
                        <a:ext cx="1885950" cy="1577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1" name="AutoShape 25"/>
          <p:cNvSpPr>
            <a:spLocks noChangeArrowheads="1"/>
          </p:cNvSpPr>
          <p:nvPr/>
        </p:nvSpPr>
        <p:spPr bwMode="auto">
          <a:xfrm>
            <a:off x="6156325" y="4071938"/>
            <a:ext cx="431800" cy="1228725"/>
          </a:xfrm>
          <a:prstGeom prst="rightArrow">
            <a:avLst>
              <a:gd name="adj1" fmla="val 40389"/>
              <a:gd name="adj2" fmla="val 47171"/>
            </a:avLst>
          </a:prstGeom>
          <a:solidFill>
            <a:srgbClr val="CC99FF">
              <a:alpha val="67842"/>
            </a:srgbClr>
          </a:solidFill>
          <a:ln w="19050" algn="ctr">
            <a:solidFill>
              <a:srgbClr val="333399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/>
          <a:p>
            <a:endParaRPr lang="ja-JP" altLang="en-US">
              <a:solidFill>
                <a:schemeClr val="bg1"/>
              </a:solidFill>
              <a:latin typeface="MeiryoKe_Console"/>
              <a:ea typeface="MeiryoKe_Console"/>
              <a:cs typeface="MeiryoKe_Console"/>
            </a:endParaRPr>
          </a:p>
        </p:txBody>
      </p:sp>
      <p:sp>
        <p:nvSpPr>
          <p:cNvPr id="6152" name="AutoShape 23"/>
          <p:cNvSpPr>
            <a:spLocks noChangeArrowheads="1"/>
          </p:cNvSpPr>
          <p:nvPr/>
        </p:nvSpPr>
        <p:spPr bwMode="auto">
          <a:xfrm>
            <a:off x="611188" y="3716338"/>
            <a:ext cx="1655762" cy="503237"/>
          </a:xfrm>
          <a:prstGeom prst="roundRect">
            <a:avLst>
              <a:gd name="adj" fmla="val 23472"/>
            </a:avLst>
          </a:prstGeom>
          <a:solidFill>
            <a:srgbClr val="CCFFFF"/>
          </a:solidFill>
          <a:ln w="25400" algn="ctr">
            <a:solidFill>
              <a:srgbClr val="33CCCC"/>
            </a:solidFill>
            <a:round/>
            <a:headEnd/>
            <a:tailEnd/>
          </a:ln>
        </p:spPr>
        <p:txBody>
          <a:bodyPr lIns="54000" tIns="46800" rIns="54000" bIns="46800" anchor="ctr"/>
          <a:lstStyle/>
          <a:p>
            <a:r>
              <a:rPr lang="ja-JP" altLang="en-US" sz="1600">
                <a:latin typeface="MeiryoKe_Console"/>
                <a:ea typeface="MeiryoKe_Console"/>
                <a:cs typeface="MeiryoKe_Console"/>
              </a:rPr>
              <a:t>標準変換</a:t>
            </a:r>
            <a:br>
              <a:rPr lang="ja-JP" altLang="en-US" sz="1600">
                <a:latin typeface="MeiryoKe_Console"/>
                <a:ea typeface="MeiryoKe_Console"/>
                <a:cs typeface="MeiryoKe_Console"/>
              </a:rPr>
            </a:br>
            <a:r>
              <a:rPr lang="ja-JP" altLang="en-US" sz="1600">
                <a:latin typeface="MeiryoKe_Console"/>
                <a:ea typeface="MeiryoKe_Console"/>
                <a:cs typeface="MeiryoKe_Console"/>
              </a:rPr>
              <a:t>ルールファイル</a:t>
            </a:r>
          </a:p>
        </p:txBody>
      </p:sp>
      <p:sp>
        <p:nvSpPr>
          <p:cNvPr id="6153" name="AutoShape 23"/>
          <p:cNvSpPr>
            <a:spLocks noChangeArrowheads="1"/>
          </p:cNvSpPr>
          <p:nvPr/>
        </p:nvSpPr>
        <p:spPr bwMode="auto">
          <a:xfrm>
            <a:off x="609600" y="5013325"/>
            <a:ext cx="1657350" cy="506413"/>
          </a:xfrm>
          <a:prstGeom prst="roundRect">
            <a:avLst>
              <a:gd name="adj" fmla="val 23472"/>
            </a:avLst>
          </a:prstGeom>
          <a:solidFill>
            <a:srgbClr val="CCFFCC"/>
          </a:solidFill>
          <a:ln w="25400" algn="ctr">
            <a:solidFill>
              <a:srgbClr val="339966"/>
            </a:solidFill>
            <a:round/>
            <a:headEnd/>
            <a:tailEnd/>
          </a:ln>
        </p:spPr>
        <p:txBody>
          <a:bodyPr lIns="54000" tIns="46800" rIns="54000" bIns="46800" anchor="ctr"/>
          <a:lstStyle/>
          <a:p>
            <a:r>
              <a:rPr lang="ja-JP" altLang="en-US" sz="1600">
                <a:latin typeface="MeiryoKe_Console"/>
                <a:ea typeface="MeiryoKe_Console"/>
                <a:cs typeface="MeiryoKe_Console"/>
              </a:rPr>
              <a:t>トレースログ</a:t>
            </a:r>
            <a:br>
              <a:rPr lang="ja-JP" altLang="en-US" sz="1600">
                <a:latin typeface="MeiryoKe_Console"/>
                <a:ea typeface="MeiryoKe_Console"/>
                <a:cs typeface="MeiryoKe_Console"/>
              </a:rPr>
            </a:br>
            <a:r>
              <a:rPr lang="ja-JP" altLang="en-US" sz="1600">
                <a:latin typeface="MeiryoKe_Console"/>
                <a:ea typeface="MeiryoKe_Console"/>
                <a:cs typeface="MeiryoKe_Console"/>
              </a:rPr>
              <a:t>ファイル</a:t>
            </a:r>
          </a:p>
        </p:txBody>
      </p:sp>
      <p:sp>
        <p:nvSpPr>
          <p:cNvPr id="6154" name="AutoShape 2"/>
          <p:cNvSpPr>
            <a:spLocks noChangeArrowheads="1"/>
          </p:cNvSpPr>
          <p:nvPr/>
        </p:nvSpPr>
        <p:spPr bwMode="auto">
          <a:xfrm>
            <a:off x="2771775" y="3644900"/>
            <a:ext cx="3240088" cy="2160588"/>
          </a:xfrm>
          <a:prstGeom prst="roundRect">
            <a:avLst>
              <a:gd name="adj" fmla="val 8940"/>
            </a:avLst>
          </a:prstGeom>
          <a:solidFill>
            <a:srgbClr val="FFCC99"/>
          </a:solidFill>
          <a:ln w="19050" algn="ctr">
            <a:solidFill>
              <a:srgbClr val="FF99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lIns="90000" tIns="0" rIns="90000" bIns="10800" anchor="b"/>
          <a:lstStyle/>
          <a:p>
            <a:pPr algn="r"/>
            <a:r>
              <a:rPr lang="en-US" altLang="ja-JP" sz="4000">
                <a:solidFill>
                  <a:srgbClr val="FF0000"/>
                </a:solidFill>
                <a:latin typeface="MeiryoKe_PGothic" pitchFamily="50" charset="-128"/>
              </a:rPr>
              <a:t>TLV</a:t>
            </a:r>
          </a:p>
        </p:txBody>
      </p:sp>
      <p:sp>
        <p:nvSpPr>
          <p:cNvPr id="6155" name="AutoShape 22"/>
          <p:cNvSpPr>
            <a:spLocks noChangeArrowheads="1"/>
          </p:cNvSpPr>
          <p:nvPr/>
        </p:nvSpPr>
        <p:spPr bwMode="auto">
          <a:xfrm>
            <a:off x="2844800" y="3709988"/>
            <a:ext cx="517525" cy="1944687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38100" algn="ctr">
            <a:solidFill>
              <a:schemeClr val="tx2"/>
            </a:solidFill>
            <a:round/>
            <a:headEnd/>
            <a:tailEnd/>
          </a:ln>
        </p:spPr>
        <p:txBody>
          <a:bodyPr vert="eaVert" wrap="none" lIns="90000" tIns="46800" rIns="90000" bIns="46800" anchor="ctr"/>
          <a:lstStyle/>
          <a:p>
            <a:r>
              <a:rPr lang="ja-JP" altLang="en-US" sz="2000">
                <a:solidFill>
                  <a:srgbClr val="FF0000"/>
                </a:solidFill>
                <a:latin typeface="MeiryoKe_Console"/>
                <a:ea typeface="MeiryoKe_Console"/>
                <a:cs typeface="MeiryoKe_Console"/>
              </a:rPr>
              <a:t>標準形式へ変換</a:t>
            </a:r>
          </a:p>
        </p:txBody>
      </p:sp>
      <p:sp>
        <p:nvSpPr>
          <p:cNvPr id="6156" name="AutoShape 23"/>
          <p:cNvSpPr>
            <a:spLocks noChangeArrowheads="1"/>
          </p:cNvSpPr>
          <p:nvPr/>
        </p:nvSpPr>
        <p:spPr bwMode="auto">
          <a:xfrm>
            <a:off x="4427538" y="3709988"/>
            <a:ext cx="936625" cy="1223962"/>
          </a:xfrm>
          <a:prstGeom prst="roundRect">
            <a:avLst>
              <a:gd name="adj" fmla="val 23472"/>
            </a:avLst>
          </a:prstGeom>
          <a:solidFill>
            <a:schemeClr val="tx1"/>
          </a:solidFill>
          <a:ln w="38100" algn="ctr">
            <a:solidFill>
              <a:schemeClr val="tx2"/>
            </a:solidFill>
            <a:round/>
            <a:headEnd/>
            <a:tailEnd/>
          </a:ln>
        </p:spPr>
        <p:txBody>
          <a:bodyPr lIns="54000" tIns="46800" rIns="54000" bIns="46800" anchor="ctr"/>
          <a:lstStyle/>
          <a:p>
            <a:r>
              <a:rPr lang="ja-JP" altLang="en-US" sz="1600">
                <a:solidFill>
                  <a:schemeClr val="bg1"/>
                </a:solidFill>
                <a:latin typeface="MeiryoKe_Console"/>
                <a:ea typeface="MeiryoKe_Console"/>
                <a:cs typeface="MeiryoKe_Console"/>
              </a:rPr>
              <a:t>図形</a:t>
            </a:r>
            <a:br>
              <a:rPr lang="ja-JP" altLang="en-US" sz="1600">
                <a:solidFill>
                  <a:schemeClr val="bg1"/>
                </a:solidFill>
                <a:latin typeface="MeiryoKe_Console"/>
                <a:ea typeface="MeiryoKe_Console"/>
                <a:cs typeface="MeiryoKe_Console"/>
              </a:rPr>
            </a:br>
            <a:r>
              <a:rPr lang="ja-JP" altLang="en-US" sz="1600">
                <a:solidFill>
                  <a:schemeClr val="bg1"/>
                </a:solidFill>
                <a:latin typeface="MeiryoKe_Console"/>
                <a:ea typeface="MeiryoKe_Console"/>
                <a:cs typeface="MeiryoKe_Console"/>
              </a:rPr>
              <a:t>データ</a:t>
            </a:r>
            <a:br>
              <a:rPr lang="ja-JP" altLang="en-US" sz="1600">
                <a:solidFill>
                  <a:schemeClr val="bg1"/>
                </a:solidFill>
                <a:latin typeface="MeiryoKe_Console"/>
                <a:ea typeface="MeiryoKe_Console"/>
                <a:cs typeface="MeiryoKe_Console"/>
              </a:rPr>
            </a:br>
            <a:r>
              <a:rPr lang="ja-JP" altLang="en-US" sz="1600">
                <a:solidFill>
                  <a:schemeClr val="bg1"/>
                </a:solidFill>
                <a:latin typeface="MeiryoKe_Console"/>
                <a:ea typeface="MeiryoKe_Console"/>
                <a:cs typeface="MeiryoKe_Console"/>
              </a:rPr>
              <a:t>生成</a:t>
            </a:r>
          </a:p>
        </p:txBody>
      </p:sp>
      <p:sp>
        <p:nvSpPr>
          <p:cNvPr id="6157" name="AutoShape 28"/>
          <p:cNvSpPr>
            <a:spLocks noChangeArrowheads="1"/>
          </p:cNvSpPr>
          <p:nvPr/>
        </p:nvSpPr>
        <p:spPr bwMode="auto">
          <a:xfrm>
            <a:off x="5507038" y="4076700"/>
            <a:ext cx="431800" cy="576263"/>
          </a:xfrm>
          <a:prstGeom prst="rightArrow">
            <a:avLst>
              <a:gd name="adj1" fmla="val 47657"/>
              <a:gd name="adj2" fmla="val 49634"/>
            </a:avLst>
          </a:prstGeom>
          <a:gradFill rotWithShape="1">
            <a:gsLst>
              <a:gs pos="0">
                <a:srgbClr val="FF0000">
                  <a:alpha val="67998"/>
                </a:srgbClr>
              </a:gs>
              <a:gs pos="100000">
                <a:srgbClr val="FF0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90000" tIns="46800" rIns="90000" bIns="46800" anchor="ctr"/>
          <a:lstStyle/>
          <a:p>
            <a:endParaRPr lang="ja-JP" altLang="ja-JP">
              <a:solidFill>
                <a:schemeClr val="bg1"/>
              </a:solidFill>
              <a:latin typeface="MeiryoKe_Console"/>
              <a:ea typeface="MeiryoKe_Console"/>
              <a:cs typeface="MeiryoKe_Console"/>
            </a:endParaRPr>
          </a:p>
        </p:txBody>
      </p:sp>
      <p:sp>
        <p:nvSpPr>
          <p:cNvPr id="6158" name="AutoShape 28"/>
          <p:cNvSpPr>
            <a:spLocks noChangeArrowheads="1"/>
          </p:cNvSpPr>
          <p:nvPr/>
        </p:nvSpPr>
        <p:spPr bwMode="auto">
          <a:xfrm>
            <a:off x="3421063" y="3860800"/>
            <a:ext cx="935037" cy="576263"/>
          </a:xfrm>
          <a:prstGeom prst="rightArrow">
            <a:avLst>
              <a:gd name="adj1" fmla="val 47657"/>
              <a:gd name="adj2" fmla="val 49692"/>
            </a:avLst>
          </a:prstGeom>
          <a:gradFill rotWithShape="1">
            <a:gsLst>
              <a:gs pos="0">
                <a:srgbClr val="FF0000">
                  <a:alpha val="67998"/>
                </a:srgbClr>
              </a:gs>
              <a:gs pos="100000">
                <a:srgbClr val="FF0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90000" tIns="46800" rIns="90000" bIns="46800" anchor="ctr"/>
          <a:lstStyle/>
          <a:p>
            <a:endParaRPr lang="ja-JP" altLang="ja-JP">
              <a:solidFill>
                <a:schemeClr val="bg1"/>
              </a:solidFill>
              <a:latin typeface="MeiryoKe_Console"/>
              <a:ea typeface="MeiryoKe_Console"/>
              <a:cs typeface="MeiryoKe_Console"/>
            </a:endParaRPr>
          </a:p>
        </p:txBody>
      </p:sp>
      <p:sp>
        <p:nvSpPr>
          <p:cNvPr id="6159" name="AutoShape 10"/>
          <p:cNvSpPr>
            <a:spLocks noChangeArrowheads="1"/>
          </p:cNvSpPr>
          <p:nvPr/>
        </p:nvSpPr>
        <p:spPr bwMode="auto">
          <a:xfrm rot="1401799">
            <a:off x="2338388" y="3860800"/>
            <a:ext cx="360362" cy="427038"/>
          </a:xfrm>
          <a:prstGeom prst="rightArrow">
            <a:avLst>
              <a:gd name="adj1" fmla="val 46194"/>
              <a:gd name="adj2" fmla="val 52620"/>
            </a:avLst>
          </a:prstGeom>
          <a:solidFill>
            <a:srgbClr val="CCFFFF"/>
          </a:solidFill>
          <a:ln w="19050" algn="ctr">
            <a:solidFill>
              <a:srgbClr val="33CCCC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ja-JP" altLang="ja-JP" sz="1200">
              <a:solidFill>
                <a:schemeClr val="bg1"/>
              </a:solidFill>
              <a:latin typeface="MeiryoKe_PGothic" pitchFamily="50" charset="-128"/>
            </a:endParaRPr>
          </a:p>
        </p:txBody>
      </p:sp>
      <p:sp>
        <p:nvSpPr>
          <p:cNvPr id="6160" name="AutoShape 23"/>
          <p:cNvSpPr>
            <a:spLocks noChangeArrowheads="1"/>
          </p:cNvSpPr>
          <p:nvPr/>
        </p:nvSpPr>
        <p:spPr bwMode="auto">
          <a:xfrm>
            <a:off x="611188" y="4362450"/>
            <a:ext cx="1657350" cy="506413"/>
          </a:xfrm>
          <a:prstGeom prst="roundRect">
            <a:avLst>
              <a:gd name="adj" fmla="val 23472"/>
            </a:avLst>
          </a:prstGeom>
          <a:solidFill>
            <a:srgbClr val="99CCFF"/>
          </a:solidFill>
          <a:ln w="25400" algn="ctr">
            <a:solidFill>
              <a:srgbClr val="0000FF"/>
            </a:solidFill>
            <a:round/>
            <a:headEnd/>
            <a:tailEnd/>
          </a:ln>
        </p:spPr>
        <p:txBody>
          <a:bodyPr lIns="54000" tIns="46800" rIns="54000" bIns="46800" anchor="ctr"/>
          <a:lstStyle/>
          <a:p>
            <a:r>
              <a:rPr lang="ja-JP" altLang="en-US" sz="1600">
                <a:latin typeface="MeiryoKe_Console"/>
                <a:ea typeface="MeiryoKe_Console"/>
                <a:cs typeface="MeiryoKe_Console"/>
              </a:rPr>
              <a:t>リソース</a:t>
            </a:r>
            <a:br>
              <a:rPr lang="ja-JP" altLang="en-US" sz="1600">
                <a:latin typeface="MeiryoKe_Console"/>
                <a:ea typeface="MeiryoKe_Console"/>
                <a:cs typeface="MeiryoKe_Console"/>
              </a:rPr>
            </a:br>
            <a:r>
              <a:rPr lang="ja-JP" altLang="en-US" sz="1600">
                <a:latin typeface="MeiryoKe_Console"/>
                <a:ea typeface="MeiryoKe_Console"/>
                <a:cs typeface="MeiryoKe_Console"/>
              </a:rPr>
              <a:t>ファイル</a:t>
            </a:r>
          </a:p>
        </p:txBody>
      </p:sp>
      <p:sp>
        <p:nvSpPr>
          <p:cNvPr id="6161" name="AutoShape 10"/>
          <p:cNvSpPr>
            <a:spLocks noChangeArrowheads="1"/>
          </p:cNvSpPr>
          <p:nvPr/>
        </p:nvSpPr>
        <p:spPr bwMode="auto">
          <a:xfrm>
            <a:off x="2339975" y="4437063"/>
            <a:ext cx="360363" cy="427037"/>
          </a:xfrm>
          <a:prstGeom prst="rightArrow">
            <a:avLst>
              <a:gd name="adj1" fmla="val 46194"/>
              <a:gd name="adj2" fmla="val 52620"/>
            </a:avLst>
          </a:prstGeom>
          <a:solidFill>
            <a:srgbClr val="99CCFF"/>
          </a:solidFill>
          <a:ln w="190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ja-JP" altLang="ja-JP" sz="1200">
              <a:solidFill>
                <a:schemeClr val="bg1"/>
              </a:solidFill>
              <a:latin typeface="MeiryoKe_PGothic" pitchFamily="50" charset="-128"/>
            </a:endParaRPr>
          </a:p>
        </p:txBody>
      </p:sp>
      <p:sp>
        <p:nvSpPr>
          <p:cNvPr id="6162" name="AutoShape 10"/>
          <p:cNvSpPr>
            <a:spLocks noChangeArrowheads="1"/>
          </p:cNvSpPr>
          <p:nvPr/>
        </p:nvSpPr>
        <p:spPr bwMode="auto">
          <a:xfrm rot="-1307845">
            <a:off x="2338388" y="5018088"/>
            <a:ext cx="360362" cy="427037"/>
          </a:xfrm>
          <a:prstGeom prst="rightArrow">
            <a:avLst>
              <a:gd name="adj1" fmla="val 46194"/>
              <a:gd name="adj2" fmla="val 52620"/>
            </a:avLst>
          </a:prstGeom>
          <a:solidFill>
            <a:srgbClr val="CCFFCC"/>
          </a:solidFill>
          <a:ln w="19050" algn="ctr">
            <a:solidFill>
              <a:srgbClr val="339966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ja-JP" altLang="ja-JP" sz="1200">
              <a:solidFill>
                <a:schemeClr val="bg1"/>
              </a:solidFill>
              <a:latin typeface="MeiryoKe_PGothic" pitchFamily="50" charset="-128"/>
            </a:endParaRPr>
          </a:p>
        </p:txBody>
      </p:sp>
      <p:sp>
        <p:nvSpPr>
          <p:cNvPr id="6163" name="AutoShape 23"/>
          <p:cNvSpPr>
            <a:spLocks noChangeArrowheads="1"/>
          </p:cNvSpPr>
          <p:nvPr/>
        </p:nvSpPr>
        <p:spPr bwMode="auto">
          <a:xfrm>
            <a:off x="3490913" y="4370388"/>
            <a:ext cx="792162" cy="1435100"/>
          </a:xfrm>
          <a:prstGeom prst="roundRect">
            <a:avLst>
              <a:gd name="adj" fmla="val 17699"/>
            </a:avLst>
          </a:prstGeom>
          <a:solidFill>
            <a:srgbClr val="CC99FF"/>
          </a:solidFill>
          <a:ln w="25400" algn="ctr">
            <a:solidFill>
              <a:srgbClr val="800080"/>
            </a:solidFill>
            <a:round/>
            <a:headEnd/>
            <a:tailEnd/>
          </a:ln>
        </p:spPr>
        <p:txBody>
          <a:bodyPr vert="eaVert" lIns="54000" tIns="46800" rIns="54000" bIns="46800" anchor="ctr"/>
          <a:lstStyle/>
          <a:p>
            <a:r>
              <a:rPr lang="ja-JP" altLang="en-US" sz="1600">
                <a:latin typeface="MeiryoKe_Console"/>
                <a:ea typeface="MeiryoKe_Console"/>
                <a:cs typeface="MeiryoKe_Console"/>
              </a:rPr>
              <a:t>標準形式</a:t>
            </a:r>
            <a:br>
              <a:rPr lang="ja-JP" altLang="en-US" sz="1600">
                <a:latin typeface="MeiryoKe_Console"/>
                <a:ea typeface="MeiryoKe_Console"/>
                <a:cs typeface="MeiryoKe_Console"/>
              </a:rPr>
            </a:br>
            <a:r>
              <a:rPr lang="ja-JP" altLang="en-US" sz="1600">
                <a:latin typeface="MeiryoKe_Console"/>
                <a:ea typeface="MeiryoKe_Console"/>
                <a:cs typeface="MeiryoKe_Console"/>
              </a:rPr>
              <a:t>トレースログ</a:t>
            </a:r>
            <a:r>
              <a:rPr lang="en-US" altLang="ja-JP" sz="1600">
                <a:latin typeface="MeiryoKe_Console"/>
                <a:ea typeface="MeiryoKe_Console"/>
                <a:cs typeface="MeiryoKe_Console"/>
              </a:rPr>
              <a:t/>
            </a:r>
            <a:br>
              <a:rPr lang="en-US" altLang="ja-JP" sz="1600">
                <a:latin typeface="MeiryoKe_Console"/>
                <a:ea typeface="MeiryoKe_Console"/>
                <a:cs typeface="MeiryoKe_Console"/>
              </a:rPr>
            </a:br>
            <a:r>
              <a:rPr lang="ja-JP" altLang="en-US" sz="1600">
                <a:latin typeface="MeiryoKe_Console"/>
                <a:ea typeface="MeiryoKe_Console"/>
                <a:cs typeface="MeiryoKe_Console"/>
              </a:rPr>
              <a:t>ファイル</a:t>
            </a:r>
          </a:p>
        </p:txBody>
      </p:sp>
      <p:sp>
        <p:nvSpPr>
          <p:cNvPr id="6164" name="テキスト ボックス 1"/>
          <p:cNvSpPr txBox="1">
            <a:spLocks noChangeArrowheads="1"/>
          </p:cNvSpPr>
          <p:nvPr/>
        </p:nvSpPr>
        <p:spPr bwMode="auto">
          <a:xfrm>
            <a:off x="3565525" y="5805488"/>
            <a:ext cx="20859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US" altLang="ja-JP"/>
              <a:t>TLV</a:t>
            </a:r>
            <a:r>
              <a:rPr lang="ja-JP" altLang="en-US"/>
              <a:t>の処理の流れ</a:t>
            </a:r>
          </a:p>
        </p:txBody>
      </p:sp>
      <p:sp>
        <p:nvSpPr>
          <p:cNvPr id="6165" name="角丸四角形吹き出し 25"/>
          <p:cNvSpPr>
            <a:spLocks noChangeArrowheads="1"/>
          </p:cNvSpPr>
          <p:nvPr/>
        </p:nvSpPr>
        <p:spPr bwMode="auto">
          <a:xfrm>
            <a:off x="4283075" y="2708275"/>
            <a:ext cx="2782888" cy="792163"/>
          </a:xfrm>
          <a:prstGeom prst="wedgeRoundRectCallout">
            <a:avLst>
              <a:gd name="adj1" fmla="val -80977"/>
              <a:gd name="adj2" fmla="val 92005"/>
              <a:gd name="adj3" fmla="val 16667"/>
            </a:avLst>
          </a:prstGeom>
          <a:solidFill>
            <a:srgbClr val="FFFF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/>
          <a:lstStyle/>
          <a:p>
            <a:pPr algn="ctr"/>
            <a:r>
              <a:rPr lang="en-US" altLang="ja-JP" sz="2000">
                <a:solidFill>
                  <a:srgbClr val="FF0000"/>
                </a:solidFill>
              </a:rPr>
              <a:t>TLV</a:t>
            </a:r>
            <a:r>
              <a:rPr lang="ja-JP" altLang="en-US" sz="2000">
                <a:solidFill>
                  <a:srgbClr val="FF0000"/>
                </a:solidFill>
              </a:rPr>
              <a:t>の内部で</a:t>
            </a:r>
            <a:r>
              <a:rPr lang="en-US" altLang="ja-JP" sz="2000">
                <a:solidFill>
                  <a:srgbClr val="FF0000"/>
                </a:solidFill>
              </a:rPr>
              <a:t/>
            </a:r>
            <a:br>
              <a:rPr lang="en-US" altLang="ja-JP" sz="2000">
                <a:solidFill>
                  <a:srgbClr val="FF0000"/>
                </a:solidFill>
              </a:rPr>
            </a:br>
            <a:r>
              <a:rPr lang="ja-JP" altLang="en-US" sz="2000">
                <a:solidFill>
                  <a:srgbClr val="FF0000"/>
                </a:solidFill>
              </a:rPr>
              <a:t>標準形式変換を行う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タイトル 4"/>
          <p:cNvSpPr>
            <a:spLocks noGrp="1"/>
          </p:cNvSpPr>
          <p:nvPr>
            <p:ph type="ctrTitle"/>
          </p:nvPr>
        </p:nvSpPr>
        <p:spPr>
          <a:xfrm>
            <a:off x="685800" y="2286000"/>
            <a:ext cx="8278813" cy="1143000"/>
          </a:xfrm>
        </p:spPr>
        <p:txBody>
          <a:bodyPr/>
          <a:lstStyle/>
          <a:p>
            <a:r>
              <a:rPr lang="ja-JP" altLang="en-US" dirty="0" smtClean="0"/>
              <a:t>標準形式トレースログファイルの直接入力機能</a:t>
            </a:r>
          </a:p>
        </p:txBody>
      </p:sp>
      <p:sp>
        <p:nvSpPr>
          <p:cNvPr id="7171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ja-JP" altLang="en-US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A6E725B-5482-495C-B70A-2546DF7CEF66}" type="slidenum">
              <a:rPr lang="ja-JP" altLang="en-US" smtClean="0"/>
              <a:pPr>
                <a:defRPr/>
              </a:pPr>
              <a:t>5</a:t>
            </a:fld>
            <a:endParaRPr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ja-JP" altLang="en-US" dirty="0" smtClean="0"/>
              <a:t>概要</a:t>
            </a:r>
            <a:endParaRPr lang="ja-JP" altLang="en-US" dirty="0"/>
          </a:p>
        </p:txBody>
      </p:sp>
      <p:sp>
        <p:nvSpPr>
          <p:cNvPr id="8195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 smtClean="0"/>
              <a:t>標準形式トレースログを直接読み込むことができる機能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標準形式変換が不要</a:t>
            </a:r>
            <a:r>
              <a:rPr lang="en-US" altLang="ja-JP" dirty="0" smtClean="0"/>
              <a:t>(TLV</a:t>
            </a:r>
            <a:r>
              <a:rPr lang="ja-JP" altLang="en-US" dirty="0" smtClean="0"/>
              <a:t>の処理の高速化が可能</a:t>
            </a:r>
            <a:r>
              <a:rPr lang="en-US" altLang="ja-JP" dirty="0" smtClean="0"/>
              <a:t>)</a:t>
            </a:r>
          </a:p>
          <a:p>
            <a:pPr lvl="1"/>
            <a:r>
              <a:rPr lang="ja-JP" altLang="en-US" dirty="0" smtClean="0"/>
              <a:t>事前に標準形式トレースログファイルを作成する必要がある</a:t>
            </a:r>
            <a:endParaRPr lang="en-US" altLang="ja-JP" dirty="0" smtClean="0"/>
          </a:p>
          <a:p>
            <a:pPr lvl="1"/>
            <a:endParaRPr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D26227-E2DD-401C-8DE6-ECE2F069E4C1}" type="slidenum">
              <a:rPr lang="ja-JP" altLang="en-US" smtClean="0"/>
              <a:pPr>
                <a:defRPr/>
              </a:pPr>
              <a:t>6</a:t>
            </a:fld>
            <a:endParaRPr lang="ja-JP" altLang="en-US"/>
          </a:p>
        </p:txBody>
      </p:sp>
      <p:grpSp>
        <p:nvGrpSpPr>
          <p:cNvPr id="8197" name="Group 31"/>
          <p:cNvGrpSpPr>
            <a:grpSpLocks/>
          </p:cNvGrpSpPr>
          <p:nvPr/>
        </p:nvGrpSpPr>
        <p:grpSpPr bwMode="auto">
          <a:xfrm>
            <a:off x="3787775" y="4005263"/>
            <a:ext cx="1657350" cy="1944687"/>
            <a:chOff x="3469" y="1207"/>
            <a:chExt cx="1044" cy="1225"/>
          </a:xfrm>
        </p:grpSpPr>
        <p:sp>
          <p:nvSpPr>
            <p:cNvPr id="8206" name="AutoShape 2"/>
            <p:cNvSpPr>
              <a:spLocks noChangeArrowheads="1"/>
            </p:cNvSpPr>
            <p:nvPr/>
          </p:nvSpPr>
          <p:spPr bwMode="auto">
            <a:xfrm>
              <a:off x="3469" y="1207"/>
              <a:ext cx="1044" cy="1225"/>
            </a:xfrm>
            <a:prstGeom prst="roundRect">
              <a:avLst>
                <a:gd name="adj" fmla="val 8940"/>
              </a:avLst>
            </a:prstGeom>
            <a:solidFill>
              <a:srgbClr val="FFCC99"/>
            </a:solidFill>
            <a:ln w="19050" algn="ctr">
              <a:solidFill>
                <a:srgbClr val="FF9900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lIns="90000" tIns="0" rIns="90000" bIns="10800" anchor="b"/>
            <a:lstStyle/>
            <a:p>
              <a:pPr algn="r"/>
              <a:r>
                <a:rPr lang="en-US" altLang="ja-JP" sz="4000">
                  <a:solidFill>
                    <a:srgbClr val="FF0000"/>
                  </a:solidFill>
                  <a:latin typeface="MeiryoKe_PGothic" pitchFamily="50" charset="-128"/>
                </a:rPr>
                <a:t>TLV</a:t>
              </a:r>
            </a:p>
          </p:txBody>
        </p:sp>
        <p:sp>
          <p:nvSpPr>
            <p:cNvPr id="8207" name="AutoShape 23"/>
            <p:cNvSpPr>
              <a:spLocks noChangeArrowheads="1"/>
            </p:cNvSpPr>
            <p:nvPr/>
          </p:nvSpPr>
          <p:spPr bwMode="auto">
            <a:xfrm>
              <a:off x="3560" y="1253"/>
              <a:ext cx="590" cy="771"/>
            </a:xfrm>
            <a:prstGeom prst="roundRect">
              <a:avLst>
                <a:gd name="adj" fmla="val 23472"/>
              </a:avLst>
            </a:prstGeom>
            <a:solidFill>
              <a:schemeClr val="tx1"/>
            </a:solidFill>
            <a:ln w="38100" algn="ctr">
              <a:solidFill>
                <a:schemeClr val="tx2"/>
              </a:solidFill>
              <a:round/>
              <a:headEnd/>
              <a:tailEnd/>
            </a:ln>
          </p:spPr>
          <p:txBody>
            <a:bodyPr lIns="54000" tIns="46800" rIns="54000" bIns="46800" anchor="ctr"/>
            <a:lstStyle/>
            <a:p>
              <a:r>
                <a:rPr lang="ja-JP" altLang="en-US" sz="1600">
                  <a:solidFill>
                    <a:schemeClr val="bg1"/>
                  </a:solidFill>
                  <a:latin typeface="MeiryoKe_Console"/>
                  <a:ea typeface="MeiryoKe_Console"/>
                  <a:cs typeface="MeiryoKe_Console"/>
                </a:rPr>
                <a:t>図形</a:t>
              </a:r>
              <a:br>
                <a:rPr lang="ja-JP" altLang="en-US" sz="1600">
                  <a:solidFill>
                    <a:schemeClr val="bg1"/>
                  </a:solidFill>
                  <a:latin typeface="MeiryoKe_Console"/>
                  <a:ea typeface="MeiryoKe_Console"/>
                  <a:cs typeface="MeiryoKe_Console"/>
                </a:rPr>
              </a:br>
              <a:r>
                <a:rPr lang="ja-JP" altLang="en-US" sz="1600">
                  <a:solidFill>
                    <a:schemeClr val="bg1"/>
                  </a:solidFill>
                  <a:latin typeface="MeiryoKe_Console"/>
                  <a:ea typeface="MeiryoKe_Console"/>
                  <a:cs typeface="MeiryoKe_Console"/>
                </a:rPr>
                <a:t>データ</a:t>
              </a:r>
              <a:br>
                <a:rPr lang="ja-JP" altLang="en-US" sz="1600">
                  <a:solidFill>
                    <a:schemeClr val="bg1"/>
                  </a:solidFill>
                  <a:latin typeface="MeiryoKe_Console"/>
                  <a:ea typeface="MeiryoKe_Console"/>
                  <a:cs typeface="MeiryoKe_Console"/>
                </a:rPr>
              </a:br>
              <a:r>
                <a:rPr lang="ja-JP" altLang="en-US" sz="1600">
                  <a:solidFill>
                    <a:schemeClr val="bg1"/>
                  </a:solidFill>
                  <a:latin typeface="MeiryoKe_Console"/>
                  <a:ea typeface="MeiryoKe_Console"/>
                  <a:cs typeface="MeiryoKe_Console"/>
                </a:rPr>
                <a:t>生成</a:t>
              </a:r>
            </a:p>
          </p:txBody>
        </p:sp>
        <p:sp>
          <p:nvSpPr>
            <p:cNvPr id="8208" name="AutoShape 28"/>
            <p:cNvSpPr>
              <a:spLocks noChangeArrowheads="1"/>
            </p:cNvSpPr>
            <p:nvPr/>
          </p:nvSpPr>
          <p:spPr bwMode="auto">
            <a:xfrm>
              <a:off x="4195" y="1479"/>
              <a:ext cx="272" cy="363"/>
            </a:xfrm>
            <a:prstGeom prst="rightArrow">
              <a:avLst>
                <a:gd name="adj1" fmla="val 47657"/>
                <a:gd name="adj2" fmla="val 49634"/>
              </a:avLst>
            </a:prstGeom>
            <a:gradFill rotWithShape="1">
              <a:gsLst>
                <a:gs pos="0">
                  <a:srgbClr val="FF0000">
                    <a:alpha val="67998"/>
                  </a:srgbClr>
                </a:gs>
                <a:gs pos="100000">
                  <a:srgbClr val="FF00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lIns="90000" tIns="46800" rIns="90000" bIns="46800" anchor="ctr"/>
            <a:lstStyle/>
            <a:p>
              <a:endParaRPr lang="ja-JP" altLang="ja-JP">
                <a:solidFill>
                  <a:schemeClr val="bg1"/>
                </a:solidFill>
                <a:latin typeface="MeiryoKe_Console"/>
                <a:ea typeface="MeiryoKe_Console"/>
                <a:cs typeface="MeiryoKe_Console"/>
              </a:endParaRPr>
            </a:p>
          </p:txBody>
        </p:sp>
      </p:grpSp>
      <p:sp>
        <p:nvSpPr>
          <p:cNvPr id="8198" name="AutoShape 23"/>
          <p:cNvSpPr>
            <a:spLocks noChangeArrowheads="1"/>
          </p:cNvSpPr>
          <p:nvPr/>
        </p:nvSpPr>
        <p:spPr bwMode="auto">
          <a:xfrm>
            <a:off x="1042988" y="5154613"/>
            <a:ext cx="1655762" cy="723900"/>
          </a:xfrm>
          <a:prstGeom prst="roundRect">
            <a:avLst>
              <a:gd name="adj" fmla="val 23472"/>
            </a:avLst>
          </a:prstGeom>
          <a:solidFill>
            <a:srgbClr val="99CCFF"/>
          </a:solidFill>
          <a:ln w="25400" algn="ctr">
            <a:solidFill>
              <a:srgbClr val="0000FF"/>
            </a:solidFill>
            <a:round/>
            <a:headEnd/>
            <a:tailEnd/>
          </a:ln>
        </p:spPr>
        <p:txBody>
          <a:bodyPr lIns="54000" tIns="46800" rIns="54000" bIns="46800" anchor="ctr"/>
          <a:lstStyle/>
          <a:p>
            <a:pPr algn="ctr"/>
            <a:r>
              <a:rPr lang="ja-JP" altLang="en-US" sz="1600">
                <a:latin typeface="MeiryoKe_Console"/>
                <a:ea typeface="MeiryoKe_Console"/>
                <a:cs typeface="MeiryoKe_Console"/>
              </a:rPr>
              <a:t>リソース</a:t>
            </a:r>
            <a:br>
              <a:rPr lang="ja-JP" altLang="en-US" sz="1600">
                <a:latin typeface="MeiryoKe_Console"/>
                <a:ea typeface="MeiryoKe_Console"/>
                <a:cs typeface="MeiryoKe_Console"/>
              </a:rPr>
            </a:br>
            <a:r>
              <a:rPr lang="ja-JP" altLang="en-US" sz="1600">
                <a:latin typeface="MeiryoKe_Console"/>
                <a:ea typeface="MeiryoKe_Console"/>
                <a:cs typeface="MeiryoKe_Console"/>
              </a:rPr>
              <a:t>ファイル</a:t>
            </a:r>
          </a:p>
        </p:txBody>
      </p:sp>
      <p:sp>
        <p:nvSpPr>
          <p:cNvPr id="8199" name="AutoShape 10"/>
          <p:cNvSpPr>
            <a:spLocks noChangeArrowheads="1"/>
          </p:cNvSpPr>
          <p:nvPr/>
        </p:nvSpPr>
        <p:spPr bwMode="auto">
          <a:xfrm>
            <a:off x="2879725" y="5378450"/>
            <a:ext cx="793750" cy="427038"/>
          </a:xfrm>
          <a:prstGeom prst="rightArrow">
            <a:avLst>
              <a:gd name="adj1" fmla="val 46194"/>
              <a:gd name="adj2" fmla="val 52535"/>
            </a:avLst>
          </a:prstGeom>
          <a:solidFill>
            <a:srgbClr val="99CCFF"/>
          </a:solidFill>
          <a:ln w="190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ja-JP" altLang="ja-JP" sz="1200">
              <a:solidFill>
                <a:schemeClr val="bg1"/>
              </a:solidFill>
              <a:latin typeface="MeiryoKe_PGothic" pitchFamily="50" charset="-128"/>
            </a:endParaRPr>
          </a:p>
        </p:txBody>
      </p:sp>
      <p:sp>
        <p:nvSpPr>
          <p:cNvPr id="8200" name="AutoShape 10"/>
          <p:cNvSpPr>
            <a:spLocks noChangeArrowheads="1"/>
          </p:cNvSpPr>
          <p:nvPr/>
        </p:nvSpPr>
        <p:spPr bwMode="auto">
          <a:xfrm>
            <a:off x="2846388" y="4476750"/>
            <a:ext cx="795337" cy="427038"/>
          </a:xfrm>
          <a:prstGeom prst="rightArrow">
            <a:avLst>
              <a:gd name="adj1" fmla="val 46194"/>
              <a:gd name="adj2" fmla="val 52640"/>
            </a:avLst>
          </a:prstGeom>
          <a:solidFill>
            <a:srgbClr val="CC99FF"/>
          </a:solidFill>
          <a:ln w="19050" algn="ctr">
            <a:solidFill>
              <a:srgbClr val="800080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ja-JP" altLang="ja-JP" sz="1200">
              <a:solidFill>
                <a:schemeClr val="bg1"/>
              </a:solidFill>
              <a:latin typeface="MeiryoKe_PGothic" pitchFamily="50" charset="-128"/>
            </a:endParaRPr>
          </a:p>
        </p:txBody>
      </p:sp>
      <p:sp>
        <p:nvSpPr>
          <p:cNvPr id="8201" name="AutoShape 23"/>
          <p:cNvSpPr>
            <a:spLocks noChangeArrowheads="1"/>
          </p:cNvSpPr>
          <p:nvPr/>
        </p:nvSpPr>
        <p:spPr bwMode="auto">
          <a:xfrm>
            <a:off x="1042988" y="4219575"/>
            <a:ext cx="1655762" cy="865188"/>
          </a:xfrm>
          <a:prstGeom prst="roundRect">
            <a:avLst>
              <a:gd name="adj" fmla="val 23472"/>
            </a:avLst>
          </a:prstGeom>
          <a:solidFill>
            <a:srgbClr val="CC99FF"/>
          </a:solidFill>
          <a:ln w="25400" algn="ctr">
            <a:solidFill>
              <a:srgbClr val="800080"/>
            </a:solidFill>
            <a:round/>
            <a:headEnd/>
            <a:tailEnd/>
          </a:ln>
        </p:spPr>
        <p:txBody>
          <a:bodyPr lIns="54000" tIns="46800" rIns="54000" bIns="46800" anchor="ctr"/>
          <a:lstStyle/>
          <a:p>
            <a:pPr algn="ctr"/>
            <a:r>
              <a:rPr lang="ja-JP" altLang="en-US" sz="1600">
                <a:solidFill>
                  <a:srgbClr val="FF0000"/>
                </a:solidFill>
                <a:latin typeface="MeiryoKe_Console"/>
                <a:ea typeface="MeiryoKe_Console"/>
                <a:cs typeface="MeiryoKe_Console"/>
              </a:rPr>
              <a:t>標準形式</a:t>
            </a:r>
            <a:br>
              <a:rPr lang="ja-JP" altLang="en-US" sz="1600">
                <a:solidFill>
                  <a:srgbClr val="FF0000"/>
                </a:solidFill>
                <a:latin typeface="MeiryoKe_Console"/>
                <a:ea typeface="MeiryoKe_Console"/>
                <a:cs typeface="MeiryoKe_Console"/>
              </a:rPr>
            </a:br>
            <a:r>
              <a:rPr lang="ja-JP" altLang="en-US" sz="1600">
                <a:solidFill>
                  <a:srgbClr val="FF0000"/>
                </a:solidFill>
                <a:latin typeface="MeiryoKe_Console"/>
                <a:ea typeface="MeiryoKe_Console"/>
                <a:cs typeface="MeiryoKe_Console"/>
              </a:rPr>
              <a:t>トレースログ</a:t>
            </a:r>
            <a:br>
              <a:rPr lang="ja-JP" altLang="en-US" sz="1600">
                <a:solidFill>
                  <a:srgbClr val="FF0000"/>
                </a:solidFill>
                <a:latin typeface="MeiryoKe_Console"/>
                <a:ea typeface="MeiryoKe_Console"/>
                <a:cs typeface="MeiryoKe_Console"/>
              </a:rPr>
            </a:br>
            <a:r>
              <a:rPr lang="ja-JP" altLang="en-US" sz="1600">
                <a:solidFill>
                  <a:srgbClr val="FF0000"/>
                </a:solidFill>
                <a:latin typeface="MeiryoKe_Console"/>
                <a:ea typeface="MeiryoKe_Console"/>
                <a:cs typeface="MeiryoKe_Console"/>
              </a:rPr>
              <a:t>ファイル</a:t>
            </a:r>
          </a:p>
        </p:txBody>
      </p:sp>
      <p:sp>
        <p:nvSpPr>
          <p:cNvPr id="8202" name="AutoShape 28"/>
          <p:cNvSpPr>
            <a:spLocks noChangeArrowheads="1"/>
          </p:cNvSpPr>
          <p:nvPr/>
        </p:nvSpPr>
        <p:spPr bwMode="auto">
          <a:xfrm>
            <a:off x="5588000" y="4652963"/>
            <a:ext cx="431800" cy="576262"/>
          </a:xfrm>
          <a:prstGeom prst="rightArrow">
            <a:avLst>
              <a:gd name="adj1" fmla="val 47657"/>
              <a:gd name="adj2" fmla="val 49634"/>
            </a:avLst>
          </a:prstGeom>
          <a:solidFill>
            <a:srgbClr val="FF99CC">
              <a:alpha val="67842"/>
            </a:srgbClr>
          </a:solidFill>
          <a:ln w="9525" algn="ctr">
            <a:solidFill>
              <a:srgbClr val="FF0000"/>
            </a:solidFill>
            <a:miter lim="800000"/>
            <a:headEnd/>
            <a:tailEnd/>
          </a:ln>
        </p:spPr>
        <p:txBody>
          <a:bodyPr vert="eaVert" lIns="90000" tIns="46800" rIns="90000" bIns="46800" anchor="ctr"/>
          <a:lstStyle/>
          <a:p>
            <a:endParaRPr lang="ja-JP" altLang="ja-JP">
              <a:solidFill>
                <a:schemeClr val="bg1"/>
              </a:solidFill>
              <a:latin typeface="MeiryoKe_Console"/>
              <a:ea typeface="MeiryoKe_Console"/>
              <a:cs typeface="MeiryoKe_Console"/>
            </a:endParaRPr>
          </a:p>
        </p:txBody>
      </p:sp>
      <p:sp>
        <p:nvSpPr>
          <p:cNvPr id="8203" name="角丸四角形吹き出し 22"/>
          <p:cNvSpPr>
            <a:spLocks noChangeArrowheads="1"/>
          </p:cNvSpPr>
          <p:nvPr/>
        </p:nvSpPr>
        <p:spPr bwMode="auto">
          <a:xfrm>
            <a:off x="223838" y="3213100"/>
            <a:ext cx="3600450" cy="792163"/>
          </a:xfrm>
          <a:prstGeom prst="wedgeRoundRectCallout">
            <a:avLst>
              <a:gd name="adj1" fmla="val 13579"/>
              <a:gd name="adj2" fmla="val 71634"/>
              <a:gd name="adj3" fmla="val 16667"/>
            </a:avLst>
          </a:prstGeom>
          <a:solidFill>
            <a:srgbClr val="FFFF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/>
          <a:lstStyle/>
          <a:p>
            <a:pPr algn="ctr"/>
            <a:r>
              <a:rPr lang="ja-JP" altLang="en-US" sz="2000">
                <a:solidFill>
                  <a:srgbClr val="FF0000"/>
                </a:solidFill>
              </a:rPr>
              <a:t>標準形式トレースログファイルを</a:t>
            </a:r>
            <a:r>
              <a:rPr lang="en-US" altLang="ja-JP" sz="2000">
                <a:solidFill>
                  <a:srgbClr val="FF0000"/>
                </a:solidFill>
              </a:rPr>
              <a:t/>
            </a:r>
            <a:br>
              <a:rPr lang="en-US" altLang="ja-JP" sz="2000">
                <a:solidFill>
                  <a:srgbClr val="FF0000"/>
                </a:solidFill>
              </a:rPr>
            </a:br>
            <a:r>
              <a:rPr lang="en-US" altLang="ja-JP" sz="2000">
                <a:solidFill>
                  <a:srgbClr val="FF0000"/>
                </a:solidFill>
              </a:rPr>
              <a:t>TLV</a:t>
            </a:r>
            <a:r>
              <a:rPr lang="ja-JP" altLang="en-US" sz="2000">
                <a:solidFill>
                  <a:srgbClr val="FF0000"/>
                </a:solidFill>
              </a:rPr>
              <a:t>にそのまま入力</a:t>
            </a:r>
          </a:p>
        </p:txBody>
      </p:sp>
      <p:sp>
        <p:nvSpPr>
          <p:cNvPr id="8204" name="角丸四角形吹き出し 23"/>
          <p:cNvSpPr>
            <a:spLocks noChangeArrowheads="1"/>
          </p:cNvSpPr>
          <p:nvPr/>
        </p:nvSpPr>
        <p:spPr bwMode="auto">
          <a:xfrm>
            <a:off x="5913438" y="3213100"/>
            <a:ext cx="3157537" cy="792163"/>
          </a:xfrm>
          <a:prstGeom prst="wedgeRoundRectCallout">
            <a:avLst>
              <a:gd name="adj1" fmla="val -55431"/>
              <a:gd name="adj2" fmla="val 92005"/>
              <a:gd name="adj3" fmla="val 16667"/>
            </a:avLst>
          </a:prstGeom>
          <a:solidFill>
            <a:srgbClr val="FFFF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/>
          <a:lstStyle/>
          <a:p>
            <a:pPr algn="ctr"/>
            <a:r>
              <a:rPr lang="en-US" altLang="ja-JP" sz="2000">
                <a:solidFill>
                  <a:srgbClr val="FF0000"/>
                </a:solidFill>
              </a:rPr>
              <a:t>TLV</a:t>
            </a:r>
            <a:r>
              <a:rPr lang="ja-JP" altLang="en-US" sz="2000">
                <a:solidFill>
                  <a:srgbClr val="FF0000"/>
                </a:solidFill>
              </a:rPr>
              <a:t>内部で標準変換処理を</a:t>
            </a:r>
            <a:r>
              <a:rPr lang="en-US" altLang="ja-JP" sz="2000">
                <a:solidFill>
                  <a:srgbClr val="FF0000"/>
                </a:solidFill>
              </a:rPr>
              <a:t/>
            </a:r>
            <a:br>
              <a:rPr lang="en-US" altLang="ja-JP" sz="2000">
                <a:solidFill>
                  <a:srgbClr val="FF0000"/>
                </a:solidFill>
              </a:rPr>
            </a:br>
            <a:r>
              <a:rPr lang="ja-JP" altLang="en-US" sz="2000">
                <a:solidFill>
                  <a:srgbClr val="FF0000"/>
                </a:solidFill>
              </a:rPr>
              <a:t>行わずに可視化</a:t>
            </a:r>
          </a:p>
        </p:txBody>
      </p:sp>
      <p:graphicFrame>
        <p:nvGraphicFramePr>
          <p:cNvPr id="8205" name="オブジェクト 24"/>
          <p:cNvGraphicFramePr>
            <a:graphicFrameLocks noChangeAspect="1"/>
          </p:cNvGraphicFramePr>
          <p:nvPr/>
        </p:nvGraphicFramePr>
        <p:xfrm>
          <a:off x="6249988" y="4227513"/>
          <a:ext cx="1885950" cy="157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2" name="Image" r:id="rId3" imgW="5168254" imgH="5155556" progId="">
                  <p:embed/>
                </p:oleObj>
              </mc:Choice>
              <mc:Fallback>
                <p:oleObj name="Image" r:id="rId3" imgW="5168254" imgH="5155556" progId="">
                  <p:embed/>
                  <p:pic>
                    <p:nvPicPr>
                      <p:cNvPr id="0" name="オブジェクト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9988" y="4227513"/>
                        <a:ext cx="1885950" cy="1577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ja-JP" altLang="en-US" dirty="0"/>
              <a:t>使用方法</a:t>
            </a:r>
          </a:p>
        </p:txBody>
      </p:sp>
      <p:sp>
        <p:nvSpPr>
          <p:cNvPr id="1024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MeiryoKe_PGothic" pitchFamily="50" charset="-128"/>
              <a:buAutoNum type="arabicPeriod"/>
            </a:pPr>
            <a:r>
              <a:rPr lang="ja-JP" altLang="en-US" dirty="0" smtClean="0"/>
              <a:t>リソースファイルの設定</a:t>
            </a:r>
            <a:endParaRPr lang="en-US" altLang="ja-JP" dirty="0" smtClean="0"/>
          </a:p>
          <a:p>
            <a:pPr marL="811213" lvl="1" indent="-457200"/>
            <a:r>
              <a:rPr lang="ja-JP" altLang="en-US" dirty="0" smtClean="0"/>
              <a:t>リソースファイルにおける変換ルールファイルの指定を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空白</a:t>
            </a:r>
            <a:r>
              <a:rPr lang="ja-JP" altLang="en-US" dirty="0"/>
              <a:t>（</a:t>
            </a:r>
            <a:r>
              <a:rPr lang="en-US" altLang="ja-JP" dirty="0"/>
              <a:t>””</a:t>
            </a:r>
            <a:r>
              <a:rPr lang="ja-JP" altLang="en-US" dirty="0" smtClean="0"/>
              <a:t>）とする</a:t>
            </a:r>
            <a:endParaRPr lang="en-US" altLang="ja-JP" dirty="0" smtClean="0"/>
          </a:p>
          <a:p>
            <a:pPr marL="457200" indent="-457200">
              <a:buFont typeface="MeiryoKe_PGothic" pitchFamily="50" charset="-128"/>
              <a:buAutoNum type="arabicPeriod"/>
            </a:pPr>
            <a:r>
              <a:rPr lang="ja-JP" altLang="en-US" dirty="0" smtClean="0"/>
              <a:t>ファイルの読み込み</a:t>
            </a:r>
            <a:endParaRPr lang="en-US" altLang="ja-JP" dirty="0"/>
          </a:p>
          <a:p>
            <a:pPr marL="811213" lvl="1" indent="-457200"/>
            <a:r>
              <a:rPr lang="ja-JP" altLang="en-US" dirty="0" smtClean="0"/>
              <a:t>標準形式トレースログファイルと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en-US" altLang="ja-JP" dirty="0" smtClean="0"/>
              <a:t>1.</a:t>
            </a:r>
            <a:r>
              <a:rPr lang="ja-JP" altLang="en-US" dirty="0" smtClean="0"/>
              <a:t>で設定したリソースファイルを読み込む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D12797-DAA4-46A9-9EDB-D97A558B9482}" type="slidenum">
              <a:rPr lang="ja-JP" altLang="en-US" smtClean="0"/>
              <a:pPr>
                <a:defRPr/>
              </a:pPr>
              <a:t>7</a:t>
            </a:fld>
            <a:endParaRPr lang="ja-JP" altLang="en-US"/>
          </a:p>
        </p:txBody>
      </p:sp>
      <p:sp>
        <p:nvSpPr>
          <p:cNvPr id="3" name="正方形/長方形 2"/>
          <p:cNvSpPr/>
          <p:nvPr/>
        </p:nvSpPr>
        <p:spPr bwMode="auto">
          <a:xfrm>
            <a:off x="1331640" y="3501008"/>
            <a:ext cx="5688632" cy="2304256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sz="2000" dirty="0">
                <a:latin typeface="Times New Roman" pitchFamily="18" charset="0"/>
                <a:ea typeface="ＭＳ ゴシック" pitchFamily="49" charset="-128"/>
              </a:rPr>
              <a:t>{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sz="2000" dirty="0">
                <a:latin typeface="Times New Roman" pitchFamily="18" charset="0"/>
                <a:ea typeface="ＭＳ ゴシック" pitchFamily="49" charset="-128"/>
              </a:rPr>
              <a:t>	"</a:t>
            </a:r>
            <a:r>
              <a:rPr lang="en-US" altLang="ja-JP" sz="2000" dirty="0" err="1">
                <a:latin typeface="Times New Roman" pitchFamily="18" charset="0"/>
                <a:ea typeface="ＭＳ ゴシック" pitchFamily="49" charset="-128"/>
              </a:rPr>
              <a:t>TimeScale</a:t>
            </a:r>
            <a:r>
              <a:rPr lang="en-US" altLang="ja-JP" sz="2000" dirty="0">
                <a:latin typeface="Times New Roman" pitchFamily="18" charset="0"/>
                <a:ea typeface="ＭＳ ゴシック" pitchFamily="49" charset="-128"/>
              </a:rPr>
              <a:t>" :"us",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sz="2000" dirty="0">
                <a:latin typeface="Times New Roman" pitchFamily="18" charset="0"/>
                <a:ea typeface="ＭＳ ゴシック" pitchFamily="49" charset="-128"/>
              </a:rPr>
              <a:t>	"</a:t>
            </a:r>
            <a:r>
              <a:rPr lang="en-US" altLang="ja-JP" sz="2000" dirty="0" err="1">
                <a:latin typeface="Times New Roman" pitchFamily="18" charset="0"/>
                <a:ea typeface="ＭＳ ゴシック" pitchFamily="49" charset="-128"/>
              </a:rPr>
              <a:t>TimeRadix</a:t>
            </a:r>
            <a:r>
              <a:rPr lang="en-US" altLang="ja-JP" sz="2000" dirty="0">
                <a:latin typeface="Times New Roman" pitchFamily="18" charset="0"/>
                <a:ea typeface="ＭＳ ゴシック" pitchFamily="49" charset="-128"/>
              </a:rPr>
              <a:t>" :10,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sz="2000" dirty="0">
                <a:latin typeface="Times New Roman" pitchFamily="18" charset="0"/>
                <a:ea typeface="ＭＳ ゴシック" pitchFamily="49" charset="-128"/>
              </a:rPr>
              <a:t>	</a:t>
            </a:r>
            <a:r>
              <a:rPr lang="en-US" altLang="ja-JP" sz="2000" dirty="0">
                <a:solidFill>
                  <a:srgbClr val="FF0000"/>
                </a:solidFill>
                <a:latin typeface="Times New Roman" pitchFamily="18" charset="0"/>
                <a:ea typeface="ＭＳ ゴシック" pitchFamily="49" charset="-128"/>
              </a:rPr>
              <a:t>"</a:t>
            </a:r>
            <a:r>
              <a:rPr lang="en-US" altLang="ja-JP" sz="2000" dirty="0" err="1">
                <a:solidFill>
                  <a:srgbClr val="FF0000"/>
                </a:solidFill>
                <a:latin typeface="Times New Roman" pitchFamily="18" charset="0"/>
                <a:ea typeface="ＭＳ ゴシック" pitchFamily="49" charset="-128"/>
              </a:rPr>
              <a:t>ConvertRules</a:t>
            </a:r>
            <a:r>
              <a:rPr lang="en-US" altLang="ja-JP" sz="2000" dirty="0">
                <a:solidFill>
                  <a:srgbClr val="FF0000"/>
                </a:solidFill>
                <a:latin typeface="Times New Roman" pitchFamily="18" charset="0"/>
                <a:ea typeface="ＭＳ ゴシック" pitchFamily="49" charset="-128"/>
              </a:rPr>
              <a:t>"   </a:t>
            </a:r>
            <a:r>
              <a:rPr lang="en-US" altLang="ja-JP" sz="2000" dirty="0" smtClean="0">
                <a:solidFill>
                  <a:srgbClr val="FF0000"/>
                </a:solidFill>
                <a:latin typeface="Times New Roman" pitchFamily="18" charset="0"/>
                <a:ea typeface="ＭＳ ゴシック" pitchFamily="49" charset="-128"/>
              </a:rPr>
              <a:t>:[""],</a:t>
            </a:r>
            <a:endParaRPr lang="en-US" altLang="ja-JP" sz="2000" dirty="0">
              <a:solidFill>
                <a:srgbClr val="FF0000"/>
              </a:solidFill>
              <a:latin typeface="Times New Roman" pitchFamily="18" charset="0"/>
              <a:ea typeface="ＭＳ ゴシック" pitchFamily="49" charset="-128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sz="2000" dirty="0">
                <a:latin typeface="Times New Roman" pitchFamily="18" charset="0"/>
                <a:ea typeface="ＭＳ ゴシック" pitchFamily="49" charset="-128"/>
              </a:rPr>
              <a:t>	"</a:t>
            </a:r>
            <a:r>
              <a:rPr lang="en-US" altLang="ja-JP" sz="2000" dirty="0" err="1">
                <a:latin typeface="Times New Roman" pitchFamily="18" charset="0"/>
                <a:ea typeface="ＭＳ ゴシック" pitchFamily="49" charset="-128"/>
              </a:rPr>
              <a:t>VisualizeRules</a:t>
            </a:r>
            <a:r>
              <a:rPr lang="en-US" altLang="ja-JP" sz="2000" dirty="0">
                <a:latin typeface="Times New Roman" pitchFamily="18" charset="0"/>
                <a:ea typeface="ＭＳ ゴシック" pitchFamily="49" charset="-128"/>
              </a:rPr>
              <a:t>" :["</a:t>
            </a:r>
            <a:r>
              <a:rPr lang="en-US" altLang="ja-JP" sz="2000" dirty="0" err="1">
                <a:latin typeface="Times New Roman" pitchFamily="18" charset="0"/>
                <a:ea typeface="ＭＳ ゴシック" pitchFamily="49" charset="-128"/>
              </a:rPr>
              <a:t>toppers","asp</a:t>
            </a:r>
            <a:r>
              <a:rPr lang="en-US" altLang="ja-JP" sz="2000" dirty="0">
                <a:latin typeface="Times New Roman" pitchFamily="18" charset="0"/>
                <a:ea typeface="ＭＳ ゴシック" pitchFamily="49" charset="-128"/>
              </a:rPr>
              <a:t>"],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sz="2000" dirty="0">
                <a:latin typeface="Times New Roman" pitchFamily="18" charset="0"/>
                <a:ea typeface="ＭＳ ゴシック" pitchFamily="49" charset="-128"/>
              </a:rPr>
              <a:t>	"</a:t>
            </a:r>
            <a:r>
              <a:rPr lang="en-US" altLang="ja-JP" sz="2000" dirty="0" err="1">
                <a:latin typeface="Times New Roman" pitchFamily="18" charset="0"/>
                <a:ea typeface="ＭＳ ゴシック" pitchFamily="49" charset="-128"/>
              </a:rPr>
              <a:t>ResourceHeaders</a:t>
            </a:r>
            <a:r>
              <a:rPr lang="en-US" altLang="ja-JP" sz="2000" dirty="0">
                <a:latin typeface="Times New Roman" pitchFamily="18" charset="0"/>
                <a:ea typeface="ＭＳ ゴシック" pitchFamily="49" charset="-128"/>
              </a:rPr>
              <a:t>":["asp"],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sz="2000" dirty="0">
                <a:latin typeface="Times New Roman" pitchFamily="18" charset="0"/>
                <a:ea typeface="ＭＳ ゴシック" pitchFamily="49" charset="-128"/>
              </a:rPr>
              <a:t>	"Resources":</a:t>
            </a:r>
            <a:endParaRPr kumimoji="1" lang="ja-JP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ゴシック" pitchFamily="49" charset="-128"/>
            </a:endParaRPr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2483681" y="5969327"/>
            <a:ext cx="33845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/>
            <a:r>
              <a:rPr lang="ja-JP" altLang="en-US" dirty="0" smtClean="0"/>
              <a:t>リソースファイルの設定例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89405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ja-JP" altLang="en-US" dirty="0" smtClean="0"/>
              <a:t>サンプルファイルの可視化</a:t>
            </a:r>
            <a:endParaRPr lang="ja-JP" altLang="en-US" dirty="0"/>
          </a:p>
        </p:txBody>
      </p:sp>
      <p:sp>
        <p:nvSpPr>
          <p:cNvPr id="18435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sz="2200" dirty="0" smtClean="0"/>
              <a:t>サンプルファイル</a:t>
            </a:r>
            <a:r>
              <a:rPr lang="en-US" altLang="ja-JP" sz="2200" dirty="0" smtClean="0"/>
              <a:t>asp_short_standard_format.res </a:t>
            </a:r>
            <a:r>
              <a:rPr lang="ja-JP" altLang="en-US" sz="2200" dirty="0" err="1" smtClean="0"/>
              <a:t>，</a:t>
            </a:r>
            <a:r>
              <a:rPr lang="en-US" altLang="ja-JP" sz="2200" dirty="0"/>
              <a:t>asp_short_standard_format.log</a:t>
            </a:r>
            <a:r>
              <a:rPr lang="ja-JP" altLang="en-US" sz="2200" dirty="0" smtClean="0"/>
              <a:t>を変換する実例を紹介します</a:t>
            </a:r>
            <a:endParaRPr lang="en-US" altLang="ja-JP" sz="2200" dirty="0" smtClean="0"/>
          </a:p>
          <a:p>
            <a:endParaRPr lang="en-US" altLang="ja-JP" sz="2200" dirty="0" smtClean="0"/>
          </a:p>
          <a:p>
            <a:r>
              <a:rPr lang="ja-JP" altLang="en-US" sz="2200" dirty="0"/>
              <a:t>使用する</a:t>
            </a:r>
            <a:r>
              <a:rPr lang="ja-JP" altLang="en-US" sz="2200" dirty="0" smtClean="0"/>
              <a:t>ファイル</a:t>
            </a:r>
            <a:endParaRPr lang="en-US" altLang="ja-JP" sz="2200" dirty="0" smtClean="0"/>
          </a:p>
          <a:p>
            <a:pPr lvl="1"/>
            <a:r>
              <a:rPr lang="ja-JP" altLang="en-US" dirty="0" smtClean="0"/>
              <a:t>リソースファイル</a:t>
            </a:r>
            <a:endParaRPr lang="en-US" altLang="ja-JP" dirty="0" smtClean="0"/>
          </a:p>
          <a:p>
            <a:pPr lvl="2"/>
            <a:r>
              <a:rPr lang="en-US" altLang="ja-JP" sz="2200" dirty="0" err="1" smtClean="0"/>
              <a:t>sampleFiles</a:t>
            </a:r>
            <a:r>
              <a:rPr lang="en-US" altLang="ja-JP" sz="2200" dirty="0" smtClean="0"/>
              <a:t>/</a:t>
            </a:r>
            <a:r>
              <a:rPr lang="en-US" altLang="ja-JP" sz="2200" dirty="0" err="1" smtClean="0"/>
              <a:t>SampleLog</a:t>
            </a:r>
            <a:r>
              <a:rPr lang="en-US" altLang="ja-JP" sz="2200" dirty="0" smtClean="0"/>
              <a:t>/asp</a:t>
            </a:r>
            <a:r>
              <a:rPr lang="en-US" altLang="ja-JP" sz="2200" dirty="0"/>
              <a:t>/ </a:t>
            </a:r>
            <a:r>
              <a:rPr lang="en-US" altLang="ja-JP" sz="2200" dirty="0" smtClean="0"/>
              <a:t>asp_short_standard_format.res</a:t>
            </a:r>
          </a:p>
          <a:p>
            <a:pPr lvl="1"/>
            <a:r>
              <a:rPr lang="ja-JP" altLang="en-US" dirty="0" smtClean="0"/>
              <a:t>トレースログファイル（標準形式）</a:t>
            </a:r>
            <a:endParaRPr lang="en-US" altLang="ja-JP" dirty="0"/>
          </a:p>
          <a:p>
            <a:pPr lvl="2"/>
            <a:r>
              <a:rPr lang="en-US" altLang="ja-JP" sz="2200" dirty="0" err="1" smtClean="0"/>
              <a:t>sampleFiles</a:t>
            </a:r>
            <a:r>
              <a:rPr lang="en-US" altLang="ja-JP" sz="2200" dirty="0" smtClean="0"/>
              <a:t>/</a:t>
            </a:r>
            <a:r>
              <a:rPr lang="en-US" altLang="ja-JP" sz="2200" dirty="0" err="1" smtClean="0"/>
              <a:t>SampleLog</a:t>
            </a:r>
            <a:r>
              <a:rPr lang="en-US" altLang="ja-JP" sz="2200" dirty="0" smtClean="0"/>
              <a:t>/asp/a asp_short_standard_format.log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endParaRPr lang="ja-JP" altLang="en-US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AF90B0-99C0-4132-9D42-C3AC44CA2D06}" type="slidenum">
              <a:rPr lang="ja-JP" altLang="en-US" smtClean="0"/>
              <a:pPr>
                <a:defRPr/>
              </a:pPr>
              <a:t>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04739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ja-JP" altLang="en-US" dirty="0" smtClean="0"/>
              <a:t>利用の実例</a:t>
            </a:r>
            <a:r>
              <a:rPr lang="ja-JP" altLang="en-US" dirty="0"/>
              <a:t>１</a:t>
            </a:r>
            <a:r>
              <a:rPr lang="ja-JP" altLang="en-US" dirty="0" smtClean="0"/>
              <a:t>．リソースファイルの設定</a:t>
            </a:r>
            <a:endParaRPr lang="ja-JP" altLang="en-US" dirty="0"/>
          </a:p>
        </p:txBody>
      </p:sp>
      <p:sp>
        <p:nvSpPr>
          <p:cNvPr id="13315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 smtClean="0"/>
              <a:t>リソースファイルの変換ルールファイルの指定を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dirty="0" smtClean="0"/>
              <a:t>空白（</a:t>
            </a:r>
            <a:r>
              <a:rPr lang="en-US" altLang="ja-JP" dirty="0" smtClean="0"/>
              <a:t>””</a:t>
            </a:r>
            <a:r>
              <a:rPr lang="ja-JP" altLang="en-US" dirty="0" smtClean="0"/>
              <a:t>）とします（</a:t>
            </a:r>
            <a:r>
              <a:rPr lang="ja-JP" altLang="en-US" dirty="0" smtClean="0">
                <a:solidFill>
                  <a:srgbClr val="FF0000"/>
                </a:solidFill>
              </a:rPr>
              <a:t>下図の赤字部分</a:t>
            </a:r>
            <a:r>
              <a:rPr lang="ja-JP" altLang="en-US" dirty="0" smtClean="0"/>
              <a:t>）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これにより，</a:t>
            </a:r>
            <a:r>
              <a:rPr lang="en-US" altLang="ja-JP" dirty="0" smtClean="0"/>
              <a:t>TLV</a:t>
            </a:r>
            <a:r>
              <a:rPr lang="ja-JP" altLang="en-US" dirty="0" smtClean="0"/>
              <a:t>が入力ファイルを標準形式トレースログファイルとして処理するようになります．</a:t>
            </a:r>
            <a:r>
              <a:rPr lang="en-US" altLang="ja-JP" dirty="0" smtClean="0"/>
              <a:t>l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4E7D1C-21A0-4E17-9D8A-55163A997855}" type="slidenum">
              <a:rPr lang="ja-JP" altLang="en-US" smtClean="0"/>
              <a:pPr>
                <a:defRPr/>
              </a:pPr>
              <a:t>9</a:t>
            </a:fld>
            <a:endParaRPr lang="ja-JP" altLang="en-US"/>
          </a:p>
        </p:txBody>
      </p:sp>
      <p:sp>
        <p:nvSpPr>
          <p:cNvPr id="13317" name="メモ 5"/>
          <p:cNvSpPr>
            <a:spLocks noChangeArrowheads="1"/>
          </p:cNvSpPr>
          <p:nvPr/>
        </p:nvSpPr>
        <p:spPr bwMode="auto">
          <a:xfrm>
            <a:off x="971550" y="2924175"/>
            <a:ext cx="6264275" cy="2736850"/>
          </a:xfrm>
          <a:prstGeom prst="foldedCorner">
            <a:avLst>
              <a:gd name="adj" fmla="val 16667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sz="2000" dirty="0">
                <a:latin typeface="Times New Roman" pitchFamily="18" charset="0"/>
                <a:ea typeface="ＭＳ ゴシック" pitchFamily="49" charset="-128"/>
              </a:rPr>
              <a:t>{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sz="2000" dirty="0">
                <a:latin typeface="Times New Roman" pitchFamily="18" charset="0"/>
                <a:ea typeface="ＭＳ ゴシック" pitchFamily="49" charset="-128"/>
              </a:rPr>
              <a:t>	"</a:t>
            </a:r>
            <a:r>
              <a:rPr lang="en-US" altLang="ja-JP" sz="2000" dirty="0" err="1">
                <a:latin typeface="Times New Roman" pitchFamily="18" charset="0"/>
                <a:ea typeface="ＭＳ ゴシック" pitchFamily="49" charset="-128"/>
              </a:rPr>
              <a:t>TimeScale</a:t>
            </a:r>
            <a:r>
              <a:rPr lang="en-US" altLang="ja-JP" sz="2000" dirty="0">
                <a:latin typeface="Times New Roman" pitchFamily="18" charset="0"/>
                <a:ea typeface="ＭＳ ゴシック" pitchFamily="49" charset="-128"/>
              </a:rPr>
              <a:t>" :"us",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sz="2000" dirty="0">
                <a:latin typeface="Times New Roman" pitchFamily="18" charset="0"/>
                <a:ea typeface="ＭＳ ゴシック" pitchFamily="49" charset="-128"/>
              </a:rPr>
              <a:t>	"</a:t>
            </a:r>
            <a:r>
              <a:rPr lang="en-US" altLang="ja-JP" sz="2000" dirty="0" err="1">
                <a:latin typeface="Times New Roman" pitchFamily="18" charset="0"/>
                <a:ea typeface="ＭＳ ゴシック" pitchFamily="49" charset="-128"/>
              </a:rPr>
              <a:t>TimeRadix</a:t>
            </a:r>
            <a:r>
              <a:rPr lang="en-US" altLang="ja-JP" sz="2000" dirty="0">
                <a:latin typeface="Times New Roman" pitchFamily="18" charset="0"/>
                <a:ea typeface="ＭＳ ゴシック" pitchFamily="49" charset="-128"/>
              </a:rPr>
              <a:t>" :10,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sz="2000" dirty="0">
                <a:latin typeface="Times New Roman" pitchFamily="18" charset="0"/>
                <a:ea typeface="ＭＳ ゴシック" pitchFamily="49" charset="-128"/>
              </a:rPr>
              <a:t>	</a:t>
            </a:r>
            <a:r>
              <a:rPr lang="en-US" altLang="ja-JP" sz="2000" dirty="0">
                <a:solidFill>
                  <a:srgbClr val="FF0000"/>
                </a:solidFill>
                <a:latin typeface="Times New Roman" pitchFamily="18" charset="0"/>
                <a:ea typeface="ＭＳ ゴシック" pitchFamily="49" charset="-128"/>
              </a:rPr>
              <a:t>"</a:t>
            </a:r>
            <a:r>
              <a:rPr lang="en-US" altLang="ja-JP" sz="2000" dirty="0" err="1">
                <a:solidFill>
                  <a:srgbClr val="FF0000"/>
                </a:solidFill>
                <a:latin typeface="Times New Roman" pitchFamily="18" charset="0"/>
                <a:ea typeface="ＭＳ ゴシック" pitchFamily="49" charset="-128"/>
              </a:rPr>
              <a:t>ConvertRules</a:t>
            </a:r>
            <a:r>
              <a:rPr lang="en-US" altLang="ja-JP" sz="2000" dirty="0">
                <a:solidFill>
                  <a:srgbClr val="FF0000"/>
                </a:solidFill>
                <a:latin typeface="Times New Roman" pitchFamily="18" charset="0"/>
                <a:ea typeface="ＭＳ ゴシック" pitchFamily="49" charset="-128"/>
              </a:rPr>
              <a:t>"   :[""],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sz="2000" dirty="0">
                <a:latin typeface="Times New Roman" pitchFamily="18" charset="0"/>
                <a:ea typeface="ＭＳ ゴシック" pitchFamily="49" charset="-128"/>
              </a:rPr>
              <a:t>	"</a:t>
            </a:r>
            <a:r>
              <a:rPr lang="en-US" altLang="ja-JP" sz="2000" dirty="0" err="1">
                <a:latin typeface="Times New Roman" pitchFamily="18" charset="0"/>
                <a:ea typeface="ＭＳ ゴシック" pitchFamily="49" charset="-128"/>
              </a:rPr>
              <a:t>VisualizeRules</a:t>
            </a:r>
            <a:r>
              <a:rPr lang="en-US" altLang="ja-JP" sz="2000" dirty="0">
                <a:latin typeface="Times New Roman" pitchFamily="18" charset="0"/>
                <a:ea typeface="ＭＳ ゴシック" pitchFamily="49" charset="-128"/>
              </a:rPr>
              <a:t>" :["toppers","fmp","fmp_core2"],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sz="2000" dirty="0">
                <a:latin typeface="Times New Roman" pitchFamily="18" charset="0"/>
                <a:ea typeface="ＭＳ ゴシック" pitchFamily="49" charset="-128"/>
              </a:rPr>
              <a:t>	"</a:t>
            </a:r>
            <a:r>
              <a:rPr lang="en-US" altLang="ja-JP" sz="2000" dirty="0" err="1">
                <a:latin typeface="Times New Roman" pitchFamily="18" charset="0"/>
                <a:ea typeface="ＭＳ ゴシック" pitchFamily="49" charset="-128"/>
              </a:rPr>
              <a:t>ResourceHeaders</a:t>
            </a:r>
            <a:r>
              <a:rPr lang="en-US" altLang="ja-JP" sz="2000" dirty="0">
                <a:latin typeface="Times New Roman" pitchFamily="18" charset="0"/>
                <a:ea typeface="ＭＳ ゴシック" pitchFamily="49" charset="-128"/>
              </a:rPr>
              <a:t>":["</a:t>
            </a:r>
            <a:r>
              <a:rPr lang="en-US" altLang="ja-JP" sz="2000" dirty="0" err="1">
                <a:latin typeface="Times New Roman" pitchFamily="18" charset="0"/>
                <a:ea typeface="ＭＳ ゴシック" pitchFamily="49" charset="-128"/>
              </a:rPr>
              <a:t>fmp</a:t>
            </a:r>
            <a:r>
              <a:rPr lang="en-US" altLang="ja-JP" sz="2000" dirty="0">
                <a:latin typeface="Times New Roman" pitchFamily="18" charset="0"/>
                <a:ea typeface="ＭＳ ゴシック" pitchFamily="49" charset="-128"/>
              </a:rPr>
              <a:t>"],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sz="2000" dirty="0">
                <a:latin typeface="Times New Roman" pitchFamily="18" charset="0"/>
                <a:ea typeface="ＭＳ ゴシック" pitchFamily="49" charset="-128"/>
              </a:rPr>
              <a:t>	"Resources":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sz="2000" dirty="0">
                <a:latin typeface="Times New Roman" pitchFamily="18" charset="0"/>
                <a:ea typeface="ＭＳ ゴシック" pitchFamily="49" charset="-128"/>
              </a:rPr>
              <a:t>	{</a:t>
            </a:r>
            <a:endParaRPr lang="ja-JP" altLang="en-US" sz="2000" dirty="0">
              <a:latin typeface="Times New Roman" pitchFamily="18" charset="0"/>
              <a:ea typeface="ＭＳ ゴシック" pitchFamily="49" charset="-128"/>
            </a:endParaRPr>
          </a:p>
        </p:txBody>
      </p:sp>
      <p:sp>
        <p:nvSpPr>
          <p:cNvPr id="13318" name="テキスト ボックス 4"/>
          <p:cNvSpPr txBox="1">
            <a:spLocks noChangeArrowheads="1"/>
          </p:cNvSpPr>
          <p:nvPr/>
        </p:nvSpPr>
        <p:spPr bwMode="auto">
          <a:xfrm>
            <a:off x="5219700" y="5732463"/>
            <a:ext cx="33845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ja-JP" altLang="en-US" dirty="0"/>
              <a:t>リソースファイル</a:t>
            </a:r>
            <a:endParaRPr lang="en-US" altLang="ja-JP" dirty="0"/>
          </a:p>
          <a:p>
            <a:pPr eaLnBrk="1" hangingPunct="1"/>
            <a:r>
              <a:rPr lang="en-US" altLang="ja-JP" dirty="0"/>
              <a:t>asp_short_standard_format.res</a:t>
            </a:r>
            <a:endParaRPr lang="ja-JP" altLang="en-US" dirty="0"/>
          </a:p>
        </p:txBody>
      </p:sp>
      <p:sp>
        <p:nvSpPr>
          <p:cNvPr id="13319" name="角丸四角形吹き出し 9"/>
          <p:cNvSpPr>
            <a:spLocks noChangeArrowheads="1"/>
          </p:cNvSpPr>
          <p:nvPr/>
        </p:nvSpPr>
        <p:spPr bwMode="auto">
          <a:xfrm>
            <a:off x="4932362" y="3392488"/>
            <a:ext cx="2519957" cy="468312"/>
          </a:xfrm>
          <a:prstGeom prst="wedgeRoundRectCallout">
            <a:avLst>
              <a:gd name="adj1" fmla="val -66528"/>
              <a:gd name="adj2" fmla="val 111986"/>
              <a:gd name="adj3" fmla="val 16667"/>
            </a:avLst>
          </a:prstGeom>
          <a:solidFill>
            <a:srgbClr val="FFFF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/>
          <a:lstStyle/>
          <a:p>
            <a:r>
              <a:rPr lang="ja-JP" altLang="en-US" sz="2000" dirty="0">
                <a:solidFill>
                  <a:srgbClr val="FF0000"/>
                </a:solidFill>
              </a:rPr>
              <a:t>空白</a:t>
            </a:r>
            <a:r>
              <a:rPr lang="en-US" altLang="ja-JP" sz="2000" dirty="0">
                <a:solidFill>
                  <a:srgbClr val="FF0000"/>
                </a:solidFill>
              </a:rPr>
              <a:t>(“”)</a:t>
            </a:r>
            <a:r>
              <a:rPr lang="ja-JP" altLang="en-US" sz="2000" dirty="0" smtClean="0">
                <a:solidFill>
                  <a:srgbClr val="FF0000"/>
                </a:solidFill>
              </a:rPr>
              <a:t>となっている</a:t>
            </a:r>
            <a:endParaRPr lang="en-US" altLang="ja-JP" sz="20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04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CES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FF"/>
      </a:hlink>
      <a:folHlink>
        <a:srgbClr val="FF0066"/>
      </a:folHlink>
    </a:clrScheme>
    <a:fontScheme name="NCES">
      <a:majorFont>
        <a:latin typeface="MeiryoKe_PGothic"/>
        <a:ea typeface="MeiryoKe_PGothic"/>
        <a:cs typeface=""/>
      </a:majorFont>
      <a:minorFont>
        <a:latin typeface="MeiryoKe_PGothic"/>
        <a:ea typeface="MeiryoKe_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rtlCol="0" anchor="t" anchorCtr="0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1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ＭＳ ゴシック" pitchFamily="49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ＭＳ ゴシック" pitchFamily="49" charset="-128"/>
          </a:defRPr>
        </a:defPPr>
      </a:lstStyle>
    </a:lnDef>
  </a:objectDefaults>
  <a:extraClrSchemeLst>
    <a:extraClrScheme>
      <a:clrScheme name="NCES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NCES</Template>
  <TotalTime>20409</TotalTime>
  <Words>884</Words>
  <Application>Microsoft Office PowerPoint</Application>
  <PresentationFormat>画面に合わせる (4:3)</PresentationFormat>
  <Paragraphs>236</Paragraphs>
  <Slides>20</Slides>
  <Notes>3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20</vt:i4>
      </vt:variant>
    </vt:vector>
  </HeadingPairs>
  <TitlesOfParts>
    <vt:vector size="22" baseType="lpstr">
      <vt:lpstr>NCES</vt:lpstr>
      <vt:lpstr>Image</vt:lpstr>
      <vt:lpstr>TLVの標準形式変換の外部プロセス化機能 マニュアル</vt:lpstr>
      <vt:lpstr>目次</vt:lpstr>
      <vt:lpstr>概要：TLV標準形式変換の外部プロセス化</vt:lpstr>
      <vt:lpstr>TLV内部の標準形式変換</vt:lpstr>
      <vt:lpstr>標準形式トレースログファイルの直接入力機能</vt:lpstr>
      <vt:lpstr>概要</vt:lpstr>
      <vt:lpstr>使用方法</vt:lpstr>
      <vt:lpstr>サンプルファイルの可視化</vt:lpstr>
      <vt:lpstr>利用の実例１．リソースファイルの設定</vt:lpstr>
      <vt:lpstr>利用の実例２．ファイルの読み込み</vt:lpstr>
      <vt:lpstr>スクリプト拡張機能を用いた外部変換</vt:lpstr>
      <vt:lpstr>概要：スクリプト拡張機能を用いた外部変換</vt:lpstr>
      <vt:lpstr>機能２の利用方法</vt:lpstr>
      <vt:lpstr>TLVパッケージ付属のサンプル                                利用のための動作環境の構築</vt:lpstr>
      <vt:lpstr>利用の実例</vt:lpstr>
      <vt:lpstr>利用の実例1．変換ルールとリソースファイルの設定</vt:lpstr>
      <vt:lpstr>利用の実例２．ファイルの読み込み</vt:lpstr>
      <vt:lpstr>変換スクリプトの作成時補足資料</vt:lpstr>
      <vt:lpstr>標準形式トレースログファイルとは</vt:lpstr>
      <vt:lpstr>スクリプト拡張機能の仕様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TLV 統計情報表示機能マニュアル</dc:title>
  <dc:creator>大輔</dc:creator>
  <cp:lastModifiedBy>r-miwa</cp:lastModifiedBy>
  <cp:revision>563</cp:revision>
  <cp:lastPrinted>2012-02-21T11:10:07Z</cp:lastPrinted>
  <dcterms:created xsi:type="dcterms:W3CDTF">2010-12-01T21:41:56Z</dcterms:created>
  <dcterms:modified xsi:type="dcterms:W3CDTF">2012-03-23T01:47:34Z</dcterms:modified>
</cp:coreProperties>
</file>